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01" r:id="rId2"/>
    <p:sldId id="473" r:id="rId3"/>
    <p:sldId id="474" r:id="rId4"/>
    <p:sldId id="475" r:id="rId5"/>
    <p:sldId id="477" r:id="rId6"/>
    <p:sldId id="476" r:id="rId7"/>
    <p:sldId id="479" r:id="rId8"/>
    <p:sldId id="485" r:id="rId9"/>
    <p:sldId id="478" r:id="rId10"/>
    <p:sldId id="483" r:id="rId11"/>
    <p:sldId id="484" r:id="rId12"/>
    <p:sldId id="492" r:id="rId13"/>
    <p:sldId id="493" r:id="rId14"/>
    <p:sldId id="482" r:id="rId15"/>
    <p:sldId id="487" r:id="rId16"/>
    <p:sldId id="486" r:id="rId17"/>
    <p:sldId id="488" r:id="rId18"/>
    <p:sldId id="489" r:id="rId19"/>
    <p:sldId id="490" r:id="rId20"/>
    <p:sldId id="481" r:id="rId21"/>
    <p:sldId id="480" r:id="rId22"/>
    <p:sldId id="49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 snapToGrid="0" snapToObjects="1"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6F7A4-C037-AB4C-9490-005991A1D11B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B2F9F-6553-BC44-AF36-784AB5A53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0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F9F-6553-BC44-AF36-784AB5A532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4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2F9F-6553-BC44-AF36-784AB5A532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3386"/>
            <a:ext cx="7772400" cy="1470025"/>
          </a:xfrm>
        </p:spPr>
        <p:txBody>
          <a:bodyPr anchor="ctr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1754"/>
            <a:ext cx="7772400" cy="122681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2"/>
          </p:nvPr>
        </p:nvSpPr>
        <p:spPr>
          <a:xfrm>
            <a:off x="1371600" y="5521772"/>
            <a:ext cx="6400800" cy="494267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April 17, 2013</a:t>
            </a:r>
            <a:endParaRPr lang="en-US" dirty="0"/>
          </a:p>
        </p:txBody>
      </p:sp>
      <p:pic>
        <p:nvPicPr>
          <p:cNvPr id="7" name="Picture Placeholder 40" descr="panorama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081818" y="6179127"/>
            <a:ext cx="886691" cy="678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118872"/>
            <a:ext cx="8457072" cy="6506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  <a:lvl2pPr>
              <a:defRPr sz="22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18872"/>
            <a:ext cx="8457072" cy="650607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42" y="1133855"/>
            <a:ext cx="8457072" cy="554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60342" y="941587"/>
            <a:ext cx="845707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dy\Desktop\TEAMS-AMReX\Nyx_filaments.mp4" TargetMode="External"/><Relationship Id="rId1" Type="http://schemas.microsoft.com/office/2007/relationships/media" Target="file:///C:\Users\Andy\Desktop\TEAMS-AMReX\Nyx_filaments.mp4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dy\Desktop\TEAMS-AMReX\hourglass.gif" TargetMode="External"/><Relationship Id="rId1" Type="http://schemas.microsoft.com/office/2007/relationships/media" Target="file:///C:\Users\Andy\Desktop\TEAMS-AMReX\hourglass.gif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dy\Desktop\TEAMS-AMReX\AMReX.avi" TargetMode="External"/><Relationship Id="rId1" Type="http://schemas.microsoft.com/office/2007/relationships/media" Target="file:///C:\Users\Andy\Desktop\TEAMS-AMReX\AMReX.avi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ndy\Desktop\TEAMS-AMReX\KH.gif" TargetMode="External"/><Relationship Id="rId1" Type="http://schemas.microsoft.com/office/2007/relationships/media" Target="file:///C:\Users\Andy\Desktop\TEAMS-AMReX\KH.gi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file:///C:\Users\Andy\Desktop\TEAMS-AMReX\flame_vort.avi" TargetMode="External"/><Relationship Id="rId1" Type="http://schemas.microsoft.com/office/2007/relationships/media" Target="file:///C:\Users\Andy\Desktop\TEAMS-AMReX\flame_vort.avi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869" y="2953637"/>
            <a:ext cx="8965780" cy="9626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err="1"/>
              <a:t>AMReX</a:t>
            </a:r>
            <a:r>
              <a:rPr lang="en-US" altLang="en-US" sz="2800" dirty="0"/>
              <a:t> - a new framework for block-structured adaptive mesh refinement </a:t>
            </a:r>
            <a:r>
              <a:rPr lang="en-US" altLang="en-US" sz="2800" dirty="0" smtClean="0"/>
              <a:t>calculations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232421"/>
            <a:ext cx="9144000" cy="14257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Andy Nonaka</a:t>
            </a:r>
          </a:p>
          <a:p>
            <a:r>
              <a:rPr lang="en-US" sz="2400" dirty="0" smtClean="0"/>
              <a:t>Lawrence Berkeley National Laboratory</a:t>
            </a:r>
          </a:p>
          <a:p>
            <a:r>
              <a:rPr lang="en-US" sz="2400" dirty="0" err="1" smtClean="0"/>
              <a:t>SciDAC</a:t>
            </a:r>
            <a:r>
              <a:rPr lang="en-US" sz="2400" dirty="0" smtClean="0"/>
              <a:t>-TEAMS Collaboration Meeting: August 22, 2018</a:t>
            </a:r>
            <a:endParaRPr lang="en-US" sz="2400" dirty="0"/>
          </a:p>
        </p:txBody>
      </p:sp>
      <p:sp>
        <p:nvSpPr>
          <p:cNvPr id="2" name="AutoShape 2" descr="Image result for scida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cidac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scida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97" y="5849846"/>
            <a:ext cx="2009096" cy="9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creative.lbl.gov/wp-content/uploads/sites/23/2015/05/LBL_Masterbrand_logo2-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creative.lbl.gov/wp-content/uploads/sites/23/2015/05/LBL_Masterbrand_logo2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59082"/>
            <a:ext cx="3326663" cy="5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18" y="5909632"/>
            <a:ext cx="2224088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 err="1"/>
              <a:t>Invect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Mesh point at a given level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Box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Rectangular collection of mesh points at a level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FArrayBox</a:t>
            </a:r>
            <a:r>
              <a:rPr lang="en-US" alt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Data defined on a box (double, integer, etc.)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Stored in column-major order (Fortran)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Optional contains space for boundary (ghost) data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BoxArray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List of boxes at a level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MultiFAB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List of </a:t>
            </a:r>
            <a:r>
              <a:rPr lang="en-US" altLang="en-US" sz="2000" dirty="0" err="1"/>
              <a:t>FArrayBoxes</a:t>
            </a:r>
            <a:r>
              <a:rPr lang="en-US" altLang="en-US" sz="2000" dirty="0"/>
              <a:t> associated with a </a:t>
            </a:r>
            <a:r>
              <a:rPr lang="en-US" altLang="en-US" sz="2000" dirty="0" err="1" smtClean="0"/>
              <a:t>BoxArray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Parallelization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 err="1">
                <a:cs typeface="System Font Regular" charset="0"/>
                <a:sym typeface="System Font Regular" charset="0"/>
              </a:rPr>
              <a:t>DistributionMapping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 maintains an mapping between Boxes in a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BoxArray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 and MPI rank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cs typeface="System Font Regular" charset="0"/>
                <a:sym typeface="System Font Regular" charset="0"/>
              </a:rPr>
              <a:t>Several data distribution strategies such as knapsack and space-filling curve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cs typeface="System Font Regular" charset="0"/>
                <a:sym typeface="System Font Regular" charset="0"/>
              </a:rPr>
              <a:t>Load-balancing based on work estimates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>
                <a:cs typeface="System Font Regular" charset="0"/>
                <a:sym typeface="System Font Regular" charset="0"/>
              </a:rPr>
              <a:t>Parallel 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operations defined on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MultiFabs</a:t>
            </a:r>
            <a:endParaRPr lang="en-US" altLang="en-US" dirty="0">
              <a:cs typeface="System Font Regular" charset="0"/>
              <a:sym typeface="System Font Regular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 err="1"/>
              <a:t>MultiFabs</a:t>
            </a:r>
            <a:r>
              <a:rPr lang="en-US" altLang="en-US" dirty="0"/>
              <a:t> can be operated on using add, divide, </a:t>
            </a:r>
            <a:r>
              <a:rPr lang="en-US" altLang="en-US" dirty="0" err="1"/>
              <a:t>saxpy</a:t>
            </a:r>
            <a:r>
              <a:rPr lang="en-US" altLang="en-US" dirty="0"/>
              <a:t>, etc..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Also provide </a:t>
            </a:r>
            <a:r>
              <a:rPr lang="en-US" altLang="en-US" dirty="0" err="1"/>
              <a:t>MFIter</a:t>
            </a:r>
            <a:r>
              <a:rPr lang="en-US" altLang="en-US" dirty="0"/>
              <a:t> for looping over the </a:t>
            </a:r>
            <a:r>
              <a:rPr lang="en-US" altLang="en-US" dirty="0" err="1"/>
              <a:t>FArrayBoxes</a:t>
            </a:r>
            <a:r>
              <a:rPr lang="en-US" altLang="en-US" dirty="0"/>
              <a:t> in a </a:t>
            </a:r>
            <a:r>
              <a:rPr lang="en-US" altLang="en-US" dirty="0" err="1"/>
              <a:t>MultiFab</a:t>
            </a:r>
            <a:r>
              <a:rPr lang="en-US" altLang="en-US" dirty="0"/>
              <a:t>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altLang="en-US" sz="1800" dirty="0"/>
              <a:t>Owner computes rule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altLang="en-US" sz="1800" dirty="0"/>
              <a:t>Each proc loops only over the data it owns, details are hidden in application </a:t>
            </a:r>
            <a:r>
              <a:rPr lang="en-US" altLang="en-US" sz="1800" dirty="0" smtClean="0"/>
              <a:t>code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2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6" y="307556"/>
            <a:ext cx="8703815" cy="2748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7" y="3273209"/>
            <a:ext cx="8703815" cy="33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Parallelization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Supports </a:t>
            </a:r>
            <a:r>
              <a:rPr lang="en-US" altLang="en-US" dirty="0">
                <a:solidFill>
                  <a:schemeClr val="tx1"/>
                </a:solidFill>
              </a:rPr>
              <a:t>a variety of programming models - MPI, </a:t>
            </a:r>
            <a:r>
              <a:rPr lang="en-US" altLang="en-US" dirty="0" err="1">
                <a:solidFill>
                  <a:schemeClr val="tx1"/>
                </a:solidFill>
              </a:rPr>
              <a:t>OpenMP</a:t>
            </a:r>
            <a:r>
              <a:rPr lang="en-US" altLang="en-US" dirty="0">
                <a:solidFill>
                  <a:schemeClr val="tx1"/>
                </a:solidFill>
              </a:rPr>
              <a:t>, Hybrid, </a:t>
            </a:r>
            <a:r>
              <a:rPr lang="en-US" altLang="en-US" dirty="0" smtClean="0">
                <a:solidFill>
                  <a:schemeClr val="tx1"/>
                </a:solidFill>
              </a:rPr>
              <a:t>and </a:t>
            </a:r>
            <a:r>
              <a:rPr lang="en-US" altLang="en-US" dirty="0">
                <a:solidFill>
                  <a:schemeClr val="tx1"/>
                </a:solidFill>
              </a:rPr>
              <a:t>(increasingly) </a:t>
            </a:r>
            <a:r>
              <a:rPr lang="en-US" altLang="en-US" dirty="0" smtClean="0">
                <a:solidFill>
                  <a:schemeClr val="tx1"/>
                </a:solidFill>
              </a:rPr>
              <a:t>GPUs (more on this later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altLang="en-US" dirty="0" err="1" smtClean="0">
                <a:solidFill>
                  <a:schemeClr val="tx1"/>
                </a:solidFill>
              </a:rPr>
              <a:t>OpenMP</a:t>
            </a:r>
            <a:r>
              <a:rPr lang="en-US" altLang="en-US" dirty="0" smtClean="0">
                <a:solidFill>
                  <a:schemeClr val="tx1"/>
                </a:solidFill>
              </a:rPr>
              <a:t> implemented via </a:t>
            </a:r>
            <a:r>
              <a:rPr lang="en-US" altLang="en-US" dirty="0" err="1" smtClean="0">
                <a:solidFill>
                  <a:schemeClr val="tx1"/>
                </a:solidFill>
              </a:rPr>
              <a:t>fortran</a:t>
            </a:r>
            <a:r>
              <a:rPr lang="en-US" altLang="en-US" dirty="0" smtClean="0">
                <a:solidFill>
                  <a:schemeClr val="tx1"/>
                </a:solidFill>
              </a:rPr>
              <a:t> loop directives or logical tiling</a:t>
            </a:r>
          </a:p>
          <a:p>
            <a:pPr marL="742950" lvl="2" indent="-342900"/>
            <a:r>
              <a:rPr lang="en-US" altLang="en-US" dirty="0" err="1" smtClean="0">
                <a:solidFill>
                  <a:schemeClr val="tx1"/>
                </a:solidFill>
              </a:rPr>
              <a:t>Tililng</a:t>
            </a:r>
            <a:r>
              <a:rPr lang="en-US" altLang="en-US" dirty="0" smtClean="0">
                <a:solidFill>
                  <a:schemeClr val="tx1"/>
                </a:solidFill>
              </a:rPr>
              <a:t> improves cache performance, even if using pure MPI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933700"/>
            <a:ext cx="38481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933700"/>
            <a:ext cx="38481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639696" y="3557994"/>
            <a:ext cx="4433887" cy="2755900"/>
            <a:chOff x="0" y="0"/>
            <a:chExt cx="2793" cy="173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7"/>
              <a:ext cx="2777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440"/>
              <a:ext cx="2761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" y="440"/>
              <a:ext cx="276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" y="0"/>
              <a:ext cx="2773" cy="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" y="9"/>
              <a:ext cx="2756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9"/>
              <a:ext cx="2772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" name="Line 7"/>
            <p:cNvSpPr>
              <a:spLocks noChangeShapeType="1"/>
            </p:cNvSpPr>
            <p:nvPr/>
          </p:nvSpPr>
          <p:spPr bwMode="auto">
            <a:xfrm rot="10800000" flipH="1">
              <a:off x="605" y="1035"/>
              <a:ext cx="0" cy="196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rot="10800000" flipH="1">
              <a:off x="1710" y="1168"/>
              <a:ext cx="0" cy="301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rot="10800000" flipH="1">
              <a:off x="947" y="470"/>
              <a:ext cx="0" cy="304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rot="10800000" flipH="1">
              <a:off x="1404" y="470"/>
              <a:ext cx="0" cy="279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rot="10800000" flipH="1">
              <a:off x="1897" y="582"/>
              <a:ext cx="0" cy="304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rot="10800000" flipH="1">
              <a:off x="2056" y="539"/>
              <a:ext cx="0" cy="305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42" y="1133855"/>
            <a:ext cx="8457072" cy="5724145"/>
          </a:xfrm>
        </p:spPr>
        <p:txBody>
          <a:bodyPr>
            <a:normAutofit/>
          </a:bodyPr>
          <a:lstStyle/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System Font Regular" charset="0"/>
                <a:sym typeface="System Font Regular" charset="0"/>
              </a:rPr>
              <a:t>All data structures are level aware</a:t>
            </a:r>
            <a:endParaRPr lang="en-US" altLang="en-US" dirty="0">
              <a:cs typeface="System Font Regular" charset="0"/>
              <a:sym typeface="System Font Regular" charset="0"/>
            </a:endParaRP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 smtClean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Well-defined mapping between levels</a:t>
            </a:r>
            <a:endParaRPr lang="en-US" altLang="en-US" sz="2000" dirty="0" smtClean="0">
              <a:cs typeface="System Font Regular" charset="0"/>
              <a:sym typeface="System Font Regular" charset="0"/>
            </a:endParaRPr>
          </a:p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System Font Regular" charset="0"/>
                <a:sym typeface="System Font Regular" charset="0"/>
              </a:rPr>
              <a:t>Interpolation 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/ Restriction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Filling boundary conditions on fine levels from coarse level data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Representing fine solution on the coarse level</a:t>
            </a:r>
            <a:endParaRPr lang="en-US" altLang="en-US" dirty="0">
              <a:cs typeface="System Font Regular" charset="0"/>
              <a:sym typeface="System Font Regular" charset="0"/>
            </a:endParaRPr>
          </a:p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Flux Registers </a:t>
            </a:r>
          </a:p>
          <a:p>
            <a:pPr lvl="1"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Used to store data on </a:t>
            </a:r>
            <a:r>
              <a:rPr lang="en-US" altLang="en-US" sz="2000" dirty="0" smtClean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/>
            </a:r>
            <a:br>
              <a:rPr lang="en-US" altLang="en-US" sz="2000" dirty="0" smtClean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</a:br>
            <a:r>
              <a:rPr lang="en-US" altLang="en-US" sz="2000" dirty="0" smtClean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coarse </a:t>
            </a: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/ fine interfaces</a:t>
            </a:r>
          </a:p>
          <a:p>
            <a:pPr lvl="1"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Used to enforce conservation for</a:t>
            </a:r>
          </a:p>
          <a:p>
            <a:pPr lvl="1"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e.g. hyperbolic systems</a:t>
            </a:r>
            <a:endParaRPr lang="en-US" altLang="en-US" dirty="0">
              <a:solidFill>
                <a:srgbClr val="194963"/>
              </a:solidFill>
              <a:cs typeface="System Font Regular" charset="0"/>
              <a:sym typeface="System Font Regular" charset="0"/>
            </a:endParaRPr>
          </a:p>
          <a:p>
            <a:pPr>
              <a:lnSpc>
                <a:spcPct val="110000"/>
              </a:lnSpc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Tagging /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Regridding</a:t>
            </a:r>
            <a:endParaRPr lang="en-US" altLang="en-US" dirty="0">
              <a:cs typeface="System Font Regular" charset="0"/>
              <a:sym typeface="System Font Regular" charset="0"/>
            </a:endParaRP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Accumulate sets of points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Generating </a:t>
            </a:r>
            <a:r>
              <a:rPr lang="en-US" altLang="en-US" sz="2000" dirty="0" err="1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BoxArrays</a:t>
            </a: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 </a:t>
            </a:r>
            <a:r>
              <a:rPr lang="en-US" altLang="en-US" sz="2000" dirty="0" smtClean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that</a:t>
            </a:r>
            <a:br>
              <a:rPr lang="en-US" altLang="en-US" sz="2000" dirty="0" smtClean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</a:br>
            <a:r>
              <a:rPr lang="en-US" altLang="en-US" sz="2000" dirty="0" smtClean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cover </a:t>
            </a:r>
            <a:r>
              <a:rPr lang="en-US" altLang="en-US" sz="20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those points</a:t>
            </a:r>
            <a:endParaRPr lang="en-US" altLang="en-US" dirty="0">
              <a:solidFill>
                <a:srgbClr val="194963"/>
              </a:solidFill>
              <a:cs typeface="System Font Regular" charset="0"/>
              <a:sym typeface="System Font Regular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AMReX</a:t>
            </a:r>
            <a:r>
              <a:rPr lang="en-US" altLang="en-US" dirty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 provides native geometric Multigrid solvers for parabolic and elliptic systems</a:t>
            </a:r>
          </a:p>
          <a:p>
            <a:pPr marL="742950" lvl="2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Currently also building a Stokes solver</a:t>
            </a:r>
          </a:p>
          <a:p>
            <a:pPr marL="34290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Cell-centered and </a:t>
            </a:r>
            <a:r>
              <a:rPr lang="en-US" altLang="en-US" dirty="0" smtClean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nodal solvers</a:t>
            </a:r>
          </a:p>
          <a:p>
            <a:pPr marL="34290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Single-level </a:t>
            </a:r>
            <a:r>
              <a:rPr lang="en-US" altLang="en-US" dirty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and </a:t>
            </a:r>
            <a:r>
              <a:rPr lang="en-US" altLang="en-US" dirty="0" smtClean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multi-level “composite” solvers</a:t>
            </a:r>
            <a:endParaRPr lang="en-US" altLang="en-US" dirty="0">
              <a:solidFill>
                <a:schemeClr val="tx1"/>
              </a:solidFill>
              <a:cs typeface="System Font Regular" charset="0"/>
              <a:sym typeface="System Font Regular" charset="0"/>
            </a:endParaRPr>
          </a:p>
          <a:p>
            <a:pPr marL="34290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Box agglomeration to avoid coarsening limitations</a:t>
            </a:r>
          </a:p>
          <a:p>
            <a:pPr marL="34290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Consolidation strategy to reduce ranks at coarser level</a:t>
            </a:r>
          </a:p>
          <a:p>
            <a:pPr marL="34290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cs typeface="System Font Regular" charset="0"/>
                <a:sym typeface="System Font Regular" charset="0"/>
              </a:rPr>
              <a:t>Current work - extension to EB</a:t>
            </a:r>
          </a:p>
          <a:p>
            <a:pPr marL="742950" lvl="2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Makes the bottom solve much more complex</a:t>
            </a:r>
          </a:p>
          <a:p>
            <a:pPr marL="742950" lvl="2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Exploring transition to algebraic multigrid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r="14335" b="20499"/>
          <a:stretch/>
        </p:blipFill>
        <p:spPr>
          <a:xfrm>
            <a:off x="5740833" y="314665"/>
            <a:ext cx="3186234" cy="3736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1" y="118872"/>
            <a:ext cx="8691269" cy="650607"/>
          </a:xfrm>
        </p:spPr>
        <p:txBody>
          <a:bodyPr>
            <a:noAutofit/>
          </a:bodyPr>
          <a:lstStyle/>
          <a:p>
            <a:r>
              <a:rPr lang="en-US" sz="3100" dirty="0" smtClean="0"/>
              <a:t>Embedded Boundaries – Walls in Outer Space?</a:t>
            </a:r>
            <a:endParaRPr lang="en-US" sz="3100" dirty="0"/>
          </a:p>
        </p:txBody>
      </p:sp>
      <p:sp>
        <p:nvSpPr>
          <p:cNvPr id="4" name="Rectangle 4"/>
          <p:cNvSpPr>
            <a:spLocks noGrp="1"/>
          </p:cNvSpPr>
          <p:nvPr>
            <p:ph idx="1"/>
          </p:nvPr>
        </p:nvSpPr>
        <p:spPr bwMode="auto">
          <a:xfrm>
            <a:off x="360342" y="1133855"/>
            <a:ext cx="5926158" cy="572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marL="304800" indent="-3048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Use a cut cell approach to complex geometries.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Still block-structured, but cells labelled covered, cut, or regular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Within an </a:t>
            </a:r>
            <a:r>
              <a:rPr lang="en-US" altLang="en-US" sz="2000" dirty="0" err="1">
                <a:latin typeface="+mn-lt"/>
                <a:cs typeface="Sakkal Majalla" panose="02000000000000000000" pitchFamily="2" charset="-78"/>
                <a:sym typeface="System Font Regular" charset="0"/>
              </a:rPr>
              <a:t>MFIter</a:t>
            </a: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 loop, ask whether the tile </a:t>
            </a: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/>
            </a:r>
            <a:b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</a:b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>contains </a:t>
            </a: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any cut cells.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If not, treat in normally.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If it does, pass in extra geometric, connectivity information.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All data structures fully inter-operable </a:t>
            </a: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/>
            </a:r>
            <a:b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</a:b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>with </a:t>
            </a: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Fortran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>Doesn’t </a:t>
            </a: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sacrifice essential regularity </a:t>
            </a: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/>
            </a:r>
            <a:b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</a:b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>far </a:t>
            </a: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from domain boundaries.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Much more work to do near </a:t>
            </a: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/>
            </a:r>
            <a:b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</a:b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>boundaries</a:t>
            </a: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, benefits from dynamic </a:t>
            </a: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/>
            </a:r>
            <a:b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</a:br>
            <a:r>
              <a:rPr lang="en-US" altLang="en-US" sz="2000" dirty="0" err="1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>OpenMP</a:t>
            </a:r>
            <a:r>
              <a:rPr lang="en-US" altLang="en-US" sz="2000" dirty="0" smtClean="0">
                <a:latin typeface="+mn-lt"/>
                <a:cs typeface="Sakkal Majalla" panose="02000000000000000000" pitchFamily="2" charset="-78"/>
                <a:sym typeface="System Font Regular" charset="0"/>
              </a:rPr>
              <a:t> </a:t>
            </a:r>
            <a:r>
              <a:rPr lang="en-US" altLang="en-US" sz="2000" dirty="0">
                <a:latin typeface="+mn-lt"/>
                <a:cs typeface="Sakkal Majalla" panose="02000000000000000000" pitchFamily="2" charset="-78"/>
                <a:sym typeface="System Font Regular" charset="0"/>
              </a:rPr>
              <a:t>scheduling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0833" y="3910230"/>
            <a:ext cx="331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injector for gas turbine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9" y="4279562"/>
            <a:ext cx="4231961" cy="21159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5074" y="6411453"/>
            <a:ext cx="20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Shock reflection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in </a:t>
            </a:r>
            <a:r>
              <a:rPr lang="en-US" dirty="0" err="1" smtClean="0"/>
              <a:t>AMReX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Another core data type is the particle. In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AMReX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, particles live on and interact with an adaptive hierarchy of meshes.</a:t>
            </a:r>
          </a:p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Additional challenges: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Inherently irregular - amount of data varies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Connectivity is hard, e.g. finding neighbors.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Always changing, data structures adapt every time step or more</a:t>
            </a:r>
            <a:endParaRPr lang="en-US" altLang="en-US" sz="1800" dirty="0">
              <a:latin typeface="System Font Regular" charset="0"/>
              <a:cs typeface="System Font Regular" charset="0"/>
              <a:sym typeface="System Font Regular" charset="0"/>
            </a:endParaRPr>
          </a:p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Several different kinds of applications: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Passive </a:t>
            </a:r>
            <a:r>
              <a:rPr lang="en-US" altLang="en-US" sz="2000" dirty="0" smtClean="0">
                <a:solidFill>
                  <a:srgbClr val="194963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tracers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>
                <a:solidFill>
                  <a:srgbClr val="194963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Particle-particle, particle-wall collisions</a:t>
            </a:r>
          </a:p>
          <a:p>
            <a:pPr lvl="1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2000" dirty="0" smtClean="0">
                <a:solidFill>
                  <a:srgbClr val="194963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Particle-in-cell </a:t>
            </a:r>
            <a:r>
              <a:rPr lang="en-US" altLang="en-US" sz="2000" dirty="0">
                <a:solidFill>
                  <a:srgbClr val="194963"/>
                </a:solidFill>
                <a:latin typeface="System Font Regular" charset="0"/>
                <a:cs typeface="System Font Regular" charset="0"/>
                <a:sym typeface="System Font Regular" charset="0"/>
              </a:rPr>
              <a:t>(electro-magnetic, dark matter, drag)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yx_filament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0342" y="118872"/>
            <a:ext cx="8457072" cy="65060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Nyx Code Cosmology – Dark Matter Particles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Particle-Wall Collisions (for Astrophysics?)</a:t>
            </a:r>
            <a:endParaRPr lang="en-US" dirty="0"/>
          </a:p>
        </p:txBody>
      </p:sp>
      <p:pic>
        <p:nvPicPr>
          <p:cNvPr id="3" name="hourglas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6893" y="1016000"/>
            <a:ext cx="3286125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AMReX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AMReX</a:t>
            </a:r>
            <a:r>
              <a:rPr lang="en-US" dirty="0" smtClean="0"/>
              <a:t> is a </a:t>
            </a:r>
            <a:r>
              <a:rPr lang="en-US" u="sng" dirty="0"/>
              <a:t>block-structured Adaptive Mesh Refinement</a:t>
            </a:r>
            <a:r>
              <a:rPr lang="en-US" dirty="0"/>
              <a:t> (AMR) framework for solving systems of nonlinear PDEs for a variety of US Department of Energy applications.</a:t>
            </a:r>
          </a:p>
          <a:p>
            <a:pPr lvl="1"/>
            <a:r>
              <a:rPr lang="en-US" dirty="0" smtClean="0"/>
              <a:t>DOE </a:t>
            </a:r>
            <a:r>
              <a:rPr lang="en-US" dirty="0" err="1" smtClean="0"/>
              <a:t>Exascale</a:t>
            </a:r>
            <a:r>
              <a:rPr lang="en-US" dirty="0" smtClean="0"/>
              <a:t> Computing Project (ECP) Co-Design Center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Mission of the Co-Design Center</a:t>
            </a:r>
          </a:p>
          <a:p>
            <a:pPr lvl="1"/>
            <a:r>
              <a:rPr lang="en-US" b="1" dirty="0" smtClean="0"/>
              <a:t>Support applications</a:t>
            </a:r>
          </a:p>
          <a:p>
            <a:pPr lvl="1"/>
            <a:r>
              <a:rPr lang="en-US" dirty="0" smtClean="0"/>
              <a:t>Evaluate new software</a:t>
            </a:r>
            <a:br>
              <a:rPr lang="en-US" dirty="0" smtClean="0"/>
            </a:br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Interact with vendors</a:t>
            </a:r>
          </a:p>
          <a:p>
            <a:pPr lvl="1"/>
            <a:r>
              <a:rPr lang="en-US" dirty="0" smtClean="0"/>
              <a:t>Much of the algorithmic</a:t>
            </a:r>
            <a:br>
              <a:rPr lang="en-US" dirty="0" smtClean="0"/>
            </a:br>
            <a:r>
              <a:rPr lang="en-US" dirty="0" smtClean="0"/>
              <a:t>methodology is developed as</a:t>
            </a:r>
            <a:br>
              <a:rPr lang="en-US" dirty="0" smtClean="0"/>
            </a:br>
            <a:r>
              <a:rPr lang="en-US" dirty="0" smtClean="0"/>
              <a:t>part of the DOE Applied Math</a:t>
            </a:r>
            <a:br>
              <a:rPr lang="en-US" dirty="0" smtClean="0"/>
            </a:br>
            <a:r>
              <a:rPr lang="en-US" dirty="0" smtClean="0"/>
              <a:t>Program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AMReX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4666" y="2990720"/>
            <a:ext cx="3592748" cy="35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Programming Models and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Programming models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Fork-join model for coarse-grained asynchronous execution</a:t>
            </a:r>
          </a:p>
          <a:p>
            <a:pPr lvl="2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Interface using C++11 lambda’s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Asynchronous iterators for fine-grained asynchronous execution</a:t>
            </a:r>
          </a:p>
          <a:p>
            <a:pPr lvl="2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Tasked graph derived from AMR metadata</a:t>
            </a:r>
          </a:p>
          <a:p>
            <a:pPr lvl="2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Runtime scheduling support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Investigating use of PGAS communication layer</a:t>
            </a:r>
          </a:p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Much current work focuses on porting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AMReX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 to GPUs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 err="1">
                <a:cs typeface="System Font Regular" charset="0"/>
                <a:sym typeface="System Font Regular" charset="0"/>
              </a:rPr>
              <a:t>Cuda’s</a:t>
            </a:r>
            <a:r>
              <a:rPr lang="en-US" altLang="en-US" sz="2000" dirty="0">
                <a:cs typeface="System Font Regular" charset="0"/>
                <a:sym typeface="System Font Regular" charset="0"/>
              </a:rPr>
              <a:t> Unified Memory for data motion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System Font Regular" charset="0"/>
                <a:sym typeface="System Font Regular" charset="0"/>
              </a:rPr>
              <a:t>Kernels offloaded through a variety of strategies</a:t>
            </a:r>
          </a:p>
          <a:p>
            <a:pPr lvl="2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1600" dirty="0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CUDA C/Fortran</a:t>
            </a:r>
          </a:p>
          <a:p>
            <a:pPr lvl="2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1600" dirty="0" err="1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OpenACC</a:t>
            </a:r>
            <a:endParaRPr lang="en-US" altLang="en-US" sz="1600" dirty="0">
              <a:solidFill>
                <a:srgbClr val="194963"/>
              </a:solidFill>
              <a:cs typeface="System Font Regular" charset="0"/>
              <a:sym typeface="System Font Regular" charset="0"/>
            </a:endParaRPr>
          </a:p>
          <a:p>
            <a:pPr lvl="2">
              <a:lnSpc>
                <a:spcPct val="110000"/>
              </a:lnSpc>
              <a:spcBef>
                <a:spcPts val="475"/>
              </a:spcBef>
              <a:buClr>
                <a:srgbClr val="194963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altLang="en-US" sz="1600" dirty="0" err="1">
                <a:solidFill>
                  <a:srgbClr val="194963"/>
                </a:solidFill>
                <a:cs typeface="System Font Regular" charset="0"/>
                <a:sym typeface="System Font Regular" charset="0"/>
              </a:rPr>
              <a:t>OpenMP</a:t>
            </a:r>
            <a:endParaRPr lang="en-US" altLang="en-US" dirty="0">
              <a:cs typeface="System Font Regular" charset="0"/>
              <a:sym typeface="System Font Regular" charset="0"/>
            </a:endParaRP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System Font Regular" charset="0"/>
                <a:sym typeface="System Font Regular" charset="0"/>
              </a:rPr>
              <a:t>NVIDIA’s thrust library for sorting and searching (particles)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System Font Regular" charset="0"/>
                <a:sym typeface="System Font Regular" charset="0"/>
              </a:rPr>
              <a:t>Mini-App versions of Castro hydro (</a:t>
            </a:r>
            <a:r>
              <a:rPr lang="en-US" altLang="en-US" sz="2000" dirty="0" err="1">
                <a:cs typeface="System Font Regular" charset="0"/>
                <a:sym typeface="System Font Regular" charset="0"/>
              </a:rPr>
              <a:t>StarLord</a:t>
            </a:r>
            <a:r>
              <a:rPr lang="en-US" altLang="en-US" sz="2000" dirty="0">
                <a:cs typeface="System Font Regular" charset="0"/>
                <a:sym typeface="System Font Regular" charset="0"/>
              </a:rPr>
              <a:t>) and </a:t>
            </a:r>
            <a:r>
              <a:rPr lang="en-US" altLang="en-US" sz="2000" dirty="0" err="1">
                <a:cs typeface="System Font Regular" charset="0"/>
                <a:sym typeface="System Font Regular" charset="0"/>
              </a:rPr>
              <a:t>WarpX</a:t>
            </a:r>
            <a:r>
              <a:rPr lang="en-US" altLang="en-US" sz="2000" dirty="0">
                <a:cs typeface="System Font Regular" charset="0"/>
                <a:sym typeface="System Font Regular" charset="0"/>
              </a:rPr>
              <a:t> (Electromagnetic PIC) exist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Ways That Applications Use </a:t>
            </a:r>
            <a:r>
              <a:rPr lang="en-US" dirty="0" err="1" smtClean="0"/>
              <a:t>AMReX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Core (library)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Application owns main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Support for single-level structured grid methods and particles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AMReX</a:t>
            </a:r>
            <a:r>
              <a:rPr lang="en-US" dirty="0"/>
              <a:t> provides data containers and iterators for distributed data, as well as ghost cell exchange and communication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“User never types MPI…”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AMRCore</a:t>
            </a:r>
            <a:r>
              <a:rPr lang="en-US" dirty="0"/>
              <a:t> (library)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Application owns main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Support for block-structured AMR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Inter-level operations – Interpolation, restriction, refluxing (level synchronization)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AMR time step controlled by application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Application must understand how to specify multilevel algorithm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AMRLevel</a:t>
            </a:r>
            <a:r>
              <a:rPr lang="en-US" dirty="0"/>
              <a:t> (framework)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AMReX</a:t>
            </a:r>
            <a:r>
              <a:rPr lang="en-US" dirty="0"/>
              <a:t> owns main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AMReX</a:t>
            </a:r>
            <a:r>
              <a:rPr lang="en-US" dirty="0"/>
              <a:t> controls time step (particularly useful to support </a:t>
            </a:r>
            <a:r>
              <a:rPr lang="en-US" dirty="0" err="1"/>
              <a:t>subcycling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Stubs provided for time advance at single level as well as synchronization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050" y="320040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49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657" y="1113860"/>
            <a:ext cx="468006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b="1" dirty="0" smtClean="0"/>
              <a:t>Ann Almgren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John Bell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err="1"/>
              <a:t>Weiqun</a:t>
            </a:r>
            <a:r>
              <a:rPr lang="en-US" sz="2100" dirty="0"/>
              <a:t> </a:t>
            </a:r>
            <a:r>
              <a:rPr lang="en-US" sz="2100" dirty="0" smtClean="0"/>
              <a:t>Zhang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Marcus Day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b="1" dirty="0"/>
              <a:t>Andy Nonaka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Brian Friesen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Kevin </a:t>
            </a:r>
            <a:r>
              <a:rPr lang="en-US" sz="2100" dirty="0" err="1" smtClean="0"/>
              <a:t>Gott</a:t>
            </a:r>
            <a:endParaRPr lang="en-US" sz="21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Andrew Myers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Steven </a:t>
            </a:r>
            <a:r>
              <a:rPr lang="en-US" sz="2100" dirty="0"/>
              <a:t>Reeves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Tan Nguyen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/>
              <a:t>Cy </a:t>
            </a:r>
            <a:r>
              <a:rPr lang="en-US" sz="2100" dirty="0" smtClean="0"/>
              <a:t>Chan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/>
              <a:t>Sam </a:t>
            </a:r>
            <a:r>
              <a:rPr lang="en-US" sz="2100" dirty="0" smtClean="0"/>
              <a:t>Williams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b="1" dirty="0" err="1"/>
              <a:t>Anshu</a:t>
            </a:r>
            <a:r>
              <a:rPr lang="en-US" sz="2100" b="1" dirty="0"/>
              <a:t> Dubey (ANL)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err="1" smtClean="0"/>
              <a:t>Petros</a:t>
            </a:r>
            <a:r>
              <a:rPr lang="en-US" sz="2100" dirty="0" smtClean="0"/>
              <a:t> </a:t>
            </a:r>
            <a:r>
              <a:rPr lang="en-US" sz="2100" dirty="0" err="1" smtClean="0"/>
              <a:t>Tzeferacos</a:t>
            </a:r>
            <a:r>
              <a:rPr lang="en-US" sz="2100" dirty="0" smtClean="0"/>
              <a:t> (U Chicago)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Klaus </a:t>
            </a:r>
            <a:r>
              <a:rPr lang="en-US" sz="2100" dirty="0" err="1" smtClean="0"/>
              <a:t>Weide</a:t>
            </a:r>
            <a:r>
              <a:rPr lang="en-US" sz="2100" dirty="0" smtClean="0"/>
              <a:t> (U Chicago)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 smtClean="0"/>
              <a:t>Ray </a:t>
            </a:r>
            <a:r>
              <a:rPr lang="en-US" sz="2100" dirty="0"/>
              <a:t>Grout (NREL</a:t>
            </a:r>
            <a:r>
              <a:rPr lang="en-US" sz="2100" dirty="0" smtClean="0"/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100" dirty="0"/>
              <a:t>Shashank </a:t>
            </a:r>
            <a:r>
              <a:rPr lang="en-US" sz="2100" dirty="0" err="1" smtClean="0"/>
              <a:t>Yellapantula</a:t>
            </a:r>
            <a:r>
              <a:rPr lang="en-US" sz="2100" dirty="0" smtClean="0"/>
              <a:t> (NREL)</a:t>
            </a:r>
          </a:p>
        </p:txBody>
      </p:sp>
    </p:spTree>
    <p:extLst>
      <p:ext uri="{BB962C8B-B14F-4D97-AF65-F5344CB8AC3E}">
        <p14:creationId xmlns:p14="http://schemas.microsoft.com/office/powerpoint/2010/main" val="3129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AMReX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Supports the </a:t>
            </a:r>
            <a:r>
              <a:rPr lang="en-US" dirty="0"/>
              <a:t>development of block-structured AMR applications for current and next-generation </a:t>
            </a:r>
            <a:r>
              <a:rPr lang="en-US" dirty="0" smtClean="0"/>
              <a:t>architectures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Doesn’t dictate anything about the physics, the discretization, or the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numerics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 other than fundamentally uses block-structured mesh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ea typeface="ＭＳ Ｐゴシック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 charset="0"/>
                <a:cs typeface="Arial" charset="0"/>
              </a:rPr>
              <a:t>Provides </a:t>
            </a:r>
            <a:r>
              <a:rPr lang="en-US" dirty="0">
                <a:ea typeface="ＭＳ Ｐゴシック" charset="0"/>
                <a:cs typeface="Arial" charset="0"/>
              </a:rPr>
              <a:t>support for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ＭＳ Ｐゴシック" charset="0"/>
                <a:cs typeface="Arial" charset="0"/>
              </a:rPr>
              <a:t>Explicit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  <a:cs typeface="Arial" charset="0"/>
              </a:rPr>
              <a:t>&amp; implicit mesh operations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  <a:cs typeface="Arial" charset="0"/>
              </a:rPr>
              <a:t>Multilevel synchronization operations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  <a:cs typeface="Arial" charset="0"/>
              </a:rPr>
              <a:t>Particle and particle/mesh algorithms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  <a:cs typeface="Arial" charset="0"/>
              </a:rPr>
              <a:t>Solution of parabolic and elliptic systems using geometric multigrid solvers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  <a:cs typeface="Arial" charset="0"/>
              </a:rPr>
              <a:t>Embedded boundary (cut-cell) representation of geometry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>
              <a:solidFill>
                <a:schemeClr val="tx1"/>
              </a:solidFill>
              <a:ea typeface="ＭＳ Ｐゴシック" charset="0"/>
              <a:cs typeface="Arial" charset="0"/>
            </a:endParaRPr>
          </a:p>
          <a:p>
            <a:pPr lvl="1">
              <a:lnSpc>
                <a:spcPct val="80000"/>
              </a:lnSpc>
              <a:buFont typeface="Times" charset="0"/>
              <a:buNone/>
            </a:pPr>
            <a:endParaRPr lang="en-US" sz="13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Block-Structured AMR?</a:t>
            </a:r>
            <a:endParaRPr lang="en-US" dirty="0"/>
          </a:p>
        </p:txBody>
      </p:sp>
      <p:pic>
        <p:nvPicPr>
          <p:cNvPr id="4" name="Picture 2" descr="C:\Users\Administrator\Documents\CombustionTalks\Pictures\amrgri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569" y="4074006"/>
            <a:ext cx="2472618" cy="2472619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1331" y="1206455"/>
            <a:ext cx="4059070" cy="2189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 block-structured AMR, the solution is defined on a hierarchy of levels of resolution, each of which is composed of a union of logically rectangular grids/patches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58612" y="3762632"/>
            <a:ext cx="4663617" cy="3095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Patches can change dynamically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Oct-tree refinement with fixed size grids is special case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More generally, patches need  not be fixed size and do not have a unique parent-child relationship</a:t>
            </a:r>
          </a:p>
        </p:txBody>
      </p:sp>
      <p:pic>
        <p:nvPicPr>
          <p:cNvPr id="8" name="KH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70402" y="1160217"/>
            <a:ext cx="4564726" cy="22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AMReX</a:t>
            </a:r>
            <a:r>
              <a:rPr lang="en-US" dirty="0" smtClean="0"/>
              <a:t> Widely Used in DOE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693" y="1769639"/>
            <a:ext cx="2102479" cy="1966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856" y="6482126"/>
            <a:ext cx="192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8951" y="3798595"/>
            <a:ext cx="141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Astrophysics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2110" y="3798595"/>
            <a:ext cx="123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Cosmology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625" y="3798595"/>
            <a:ext cx="13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2538" y="3798595"/>
            <a:ext cx="192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Multiphase flow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09" y="1732985"/>
            <a:ext cx="2106953" cy="2117230"/>
          </a:xfrm>
          <a:prstGeom prst="rect">
            <a:avLst/>
          </a:prstGeom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/>
          <a:stretch>
            <a:fillRect/>
          </a:stretch>
        </p:blipFill>
        <p:spPr bwMode="auto">
          <a:xfrm>
            <a:off x="6941428" y="1768134"/>
            <a:ext cx="2171700" cy="195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85343" y="4200550"/>
            <a:ext cx="4732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Clouds / Atmospheric 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Fluctuating hydrodynamics (stochastic PDEs)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Fluid-structure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Solid mechanics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Low Mach Number Astrophysics (MAESTRO)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5" y="1732985"/>
            <a:ext cx="1985423" cy="198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60342" y="1133856"/>
            <a:ext cx="8457072" cy="599130"/>
          </a:xfrm>
        </p:spPr>
        <p:txBody>
          <a:bodyPr/>
          <a:lstStyle/>
          <a:p>
            <a:r>
              <a:rPr lang="en-US" dirty="0" smtClean="0"/>
              <a:t>Five </a:t>
            </a:r>
            <a:r>
              <a:rPr lang="en-US" dirty="0"/>
              <a:t>ECP application </a:t>
            </a:r>
            <a:r>
              <a:rPr lang="en-US" dirty="0" smtClean="0"/>
              <a:t>projects that partner with </a:t>
            </a:r>
            <a:r>
              <a:rPr lang="en-US" dirty="0" err="1" smtClean="0"/>
              <a:t>AMReX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7" name="flame_vor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1972" y="4153953"/>
            <a:ext cx="3104231" cy="23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cs typeface="System Font Regular" charset="0"/>
                <a:sym typeface="System Font Regular" charset="0"/>
              </a:rPr>
              <a:t>Implemented in C++11 / Fortran90</a:t>
            </a:r>
            <a:endParaRPr lang="en-US" dirty="0" smtClean="0"/>
          </a:p>
          <a:p>
            <a:r>
              <a:rPr lang="en-US" dirty="0" smtClean="0"/>
              <a:t>Open development model</a:t>
            </a:r>
          </a:p>
          <a:p>
            <a:pPr lvl="1"/>
            <a:r>
              <a:rPr lang="en-US" dirty="0" smtClean="0"/>
              <a:t>Publicly </a:t>
            </a:r>
            <a:r>
              <a:rPr lang="en-US" dirty="0"/>
              <a:t>available on </a:t>
            </a:r>
            <a:r>
              <a:rPr lang="en-US" dirty="0" err="1" smtClean="0"/>
              <a:t>Github</a:t>
            </a:r>
            <a:r>
              <a:rPr lang="en-US" dirty="0" smtClean="0"/>
              <a:t>; anybody can see the latest changes</a:t>
            </a:r>
          </a:p>
          <a:p>
            <a:pPr lvl="1"/>
            <a:r>
              <a:rPr lang="en-US" altLang="en-US" dirty="0" smtClean="0">
                <a:cs typeface="System Font Regular" charset="0"/>
                <a:sym typeface="System Font Regular" charset="0"/>
              </a:rPr>
              <a:t>Issues, pull requests encouraged (bug 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fixes, new features, documentation, etc...) </a:t>
            </a:r>
            <a:endParaRPr lang="en-US" dirty="0" smtClean="0"/>
          </a:p>
          <a:p>
            <a:pPr lvl="1"/>
            <a:r>
              <a:rPr lang="en-US" altLang="en-US" dirty="0">
                <a:cs typeface="System Font Regular" charset="0"/>
                <a:sym typeface="System Font Regular" charset="0"/>
              </a:rPr>
              <a:t>All branches public. Bleeding edge development branch, merged into master monthly</a:t>
            </a:r>
            <a:r>
              <a:rPr lang="en-US" altLang="en-US" dirty="0" smtClean="0">
                <a:cs typeface="System Font Regular" charset="0"/>
                <a:sym typeface="System Font Regular" charset="0"/>
              </a:rPr>
              <a:t>.</a:t>
            </a:r>
            <a:endParaRPr lang="en-US" dirty="0" smtClean="0"/>
          </a:p>
          <a:p>
            <a:pPr lvl="1"/>
            <a:r>
              <a:rPr lang="en-US" dirty="0" smtClean="0"/>
              <a:t>Most ECP application codes and many other applications also publicly available.</a:t>
            </a:r>
          </a:p>
          <a:p>
            <a:r>
              <a:rPr lang="en-US" dirty="0" smtClean="0"/>
              <a:t>Extensive documentation</a:t>
            </a:r>
          </a:p>
          <a:p>
            <a:pPr lvl="1"/>
            <a:r>
              <a:rPr lang="en-US" altLang="en-US" dirty="0">
                <a:cs typeface="System Font Regular" charset="0"/>
                <a:sym typeface="System Font Regular" charset="0"/>
              </a:rPr>
              <a:t>Sphinx,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doxygen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 documentation hosted on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Github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 pages, auto-generated with </a:t>
            </a:r>
            <a:r>
              <a:rPr lang="en-US" altLang="en-US" dirty="0" smtClean="0">
                <a:cs typeface="System Font Regular" charset="0"/>
                <a:sym typeface="System Font Regular" charset="0"/>
              </a:rPr>
              <a:t>Travis.</a:t>
            </a:r>
            <a:endParaRPr lang="en-US" altLang="en-US" dirty="0">
              <a:cs typeface="System Font Regular" charset="0"/>
              <a:sym typeface="System Font Regular" charset="0"/>
            </a:endParaRPr>
          </a:p>
          <a:p>
            <a:pPr lvl="1"/>
            <a:r>
              <a:rPr lang="en-US" dirty="0" smtClean="0"/>
              <a:t>Large number of tutorial codes to help you get started.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issues for user questions – prompt responses.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Built in performance measurement tools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Simple summary characterization </a:t>
            </a:r>
            <a:r>
              <a:rPr lang="en-US" altLang="en-US" dirty="0" smtClean="0"/>
              <a:t>and/or </a:t>
            </a:r>
            <a:r>
              <a:rPr lang="en-US" altLang="en-US" dirty="0"/>
              <a:t>highly detailed measurements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Measure both computation and communication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Ability to localize detailed </a:t>
            </a:r>
            <a:r>
              <a:rPr lang="en-US" altLang="en-US" dirty="0" smtClean="0"/>
              <a:t>measurements</a:t>
            </a:r>
            <a:endParaRPr lang="en-US" altLang="en-US" dirty="0"/>
          </a:p>
        </p:txBody>
      </p:sp>
      <p:pic>
        <p:nvPicPr>
          <p:cNvPr id="1026" name="Picture 2" descr="https://amrex-codes.github.io/amrex/images/Profi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60" y="3266421"/>
            <a:ext cx="69342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Interfacing </a:t>
            </a:r>
            <a:r>
              <a:rPr lang="en-US" altLang="en-US" dirty="0"/>
              <a:t>with other Libraries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SUNDIALS ODE solvers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err="1">
                <a:cs typeface="System Font Regular" charset="0"/>
                <a:sym typeface="System Font Regular" charset="0"/>
              </a:rPr>
              <a:t>Hypre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, HPGMG solvers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FFTW and other FFT libraries</a:t>
            </a:r>
          </a:p>
          <a:p>
            <a:pPr lvl="1"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In-situ and in-transit analytics - Sensei, ALPINE, Henson</a:t>
            </a:r>
          </a:p>
          <a:p>
            <a:pPr>
              <a:spcBef>
                <a:spcPts val="66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Visualization and I/O</a:t>
            </a:r>
          </a:p>
          <a:p>
            <a:pPr lvl="1"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In-house data format with efficient parallel I/O for both restart and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plotfiles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 (has been much faster than HDF5 … although that is changing)</a:t>
            </a:r>
          </a:p>
          <a:p>
            <a:pPr lvl="1">
              <a:spcBef>
                <a:spcPts val="5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cs typeface="System Font Regular" charset="0"/>
                <a:sym typeface="System Font Regular" charset="0"/>
              </a:rPr>
              <a:t>Visualization format supported by </a:t>
            </a:r>
            <a:r>
              <a:rPr lang="en-US" altLang="en-US" dirty="0" err="1" smtClean="0">
                <a:cs typeface="System Font Regular" charset="0"/>
                <a:sym typeface="System Font Regular" charset="0"/>
              </a:rPr>
              <a:t>VisIt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,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Paraview</a:t>
            </a:r>
            <a:r>
              <a:rPr lang="en-US" altLang="en-US" dirty="0">
                <a:cs typeface="System Font Regular" charset="0"/>
                <a:sym typeface="System Font Regular" charset="0"/>
              </a:rPr>
              <a:t>, </a:t>
            </a:r>
            <a:r>
              <a:rPr lang="en-US" altLang="en-US" dirty="0" err="1">
                <a:cs typeface="System Font Regular" charset="0"/>
                <a:sym typeface="System Font Regular" charset="0"/>
              </a:rPr>
              <a:t>yt</a:t>
            </a:r>
            <a:endParaRPr lang="en-US" altLang="en-US" dirty="0">
              <a:solidFill>
                <a:srgbClr val="194963"/>
              </a:solidFill>
              <a:cs typeface="System Font Regular" charset="0"/>
              <a:sym typeface="System Font Regula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thy's CS Theme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25470</TotalTime>
  <Words>1123</Words>
  <Application>Microsoft Office PowerPoint</Application>
  <PresentationFormat>On-screen Show (4:3)</PresentationFormat>
  <Paragraphs>192</Paragraphs>
  <Slides>22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Kathy's CS Theme</vt:lpstr>
      <vt:lpstr>AMReX - a new framework for block-structured adaptive mesh refinement calculations</vt:lpstr>
      <vt:lpstr>What is AMReX?</vt:lpstr>
      <vt:lpstr>Cast</vt:lpstr>
      <vt:lpstr>More About AMReX</vt:lpstr>
      <vt:lpstr>What is Block-Structured AMR?</vt:lpstr>
      <vt:lpstr>AMReX Widely Used in DOE Applications</vt:lpstr>
      <vt:lpstr>Additional Features</vt:lpstr>
      <vt:lpstr>Additional Features</vt:lpstr>
      <vt:lpstr>Additional Features</vt:lpstr>
      <vt:lpstr>Basic Data Structures</vt:lpstr>
      <vt:lpstr>Core Parallelization Strategy</vt:lpstr>
      <vt:lpstr>PowerPoint Presentation</vt:lpstr>
      <vt:lpstr>Core Parallelization Strategy</vt:lpstr>
      <vt:lpstr>Multi-Level Tools</vt:lpstr>
      <vt:lpstr>Linear Solvers</vt:lpstr>
      <vt:lpstr>Embedded Boundaries – Walls in Outer Space?</vt:lpstr>
      <vt:lpstr>Particles in AMReX</vt:lpstr>
      <vt:lpstr>Nyx Code Cosmology – Dark Matter Particles</vt:lpstr>
      <vt:lpstr>Particle-Wall Collisions (for Astrophysics?)</vt:lpstr>
      <vt:lpstr>New Programming Models and Architectures</vt:lpstr>
      <vt:lpstr>3 Ways That Applications Use AMReX</vt:lpstr>
      <vt:lpstr>PowerPoint Presentation</vt:lpstr>
    </vt:vector>
  </TitlesOfParts>
  <Company>Lawrence Berkeley National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ASCR Review of LBNL</dc:title>
  <dc:creator>David Brown</dc:creator>
  <cp:lastModifiedBy>Andy</cp:lastModifiedBy>
  <cp:revision>501</cp:revision>
  <dcterms:created xsi:type="dcterms:W3CDTF">2013-04-03T21:45:32Z</dcterms:created>
  <dcterms:modified xsi:type="dcterms:W3CDTF">2018-08-08T20:39:08Z</dcterms:modified>
</cp:coreProperties>
</file>