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50" d="100"/>
          <a:sy n="50" d="100"/>
        </p:scale>
        <p:origin x="-3808" y="-288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47656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Shape 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 name="Shape 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 name="Shape 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4"/>
        <p:cNvGrpSpPr/>
        <p:nvPr/>
      </p:nvGrpSpPr>
      <p:grpSpPr>
        <a:xfrm>
          <a:off x="0" y="0"/>
          <a:ext cx="0" cy="0"/>
          <a:chOff x="0" y="0"/>
          <a:chExt cx="0" cy="0"/>
        </a:xfrm>
      </p:grpSpPr>
      <p:sp>
        <p:nvSpPr>
          <p:cNvPr id="15" name="Shape 15"/>
          <p:cNvSpPr/>
          <p:nvPr/>
        </p:nvSpPr>
        <p:spPr>
          <a:xfrm>
            <a:off x="914400" y="3943901"/>
            <a:ext cx="13533120" cy="27432000"/>
          </a:xfrm>
          <a:prstGeom prst="roundRect">
            <a:avLst>
              <a:gd name="adj" fmla="val 3982"/>
            </a:avLst>
          </a:prstGeom>
          <a:gradFill>
            <a:gsLst>
              <a:gs pos="0">
                <a:srgbClr val="E3E3E3"/>
              </a:gs>
              <a:gs pos="100000">
                <a:srgbClr val="FFFFFF">
                  <a:alpha val="0"/>
                </a:srgbClr>
              </a:gs>
            </a:gsLst>
            <a:lin ang="54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lt1"/>
              </a:solidFill>
              <a:latin typeface="Calibri"/>
              <a:ea typeface="Calibri"/>
              <a:cs typeface="Calibri"/>
              <a:sym typeface="Calibri"/>
            </a:endParaRPr>
          </a:p>
        </p:txBody>
      </p:sp>
      <p:sp>
        <p:nvSpPr>
          <p:cNvPr id="16" name="Shape 16"/>
          <p:cNvSpPr/>
          <p:nvPr/>
        </p:nvSpPr>
        <p:spPr>
          <a:xfrm>
            <a:off x="15179040" y="3943901"/>
            <a:ext cx="13533120" cy="27432000"/>
          </a:xfrm>
          <a:prstGeom prst="roundRect">
            <a:avLst>
              <a:gd name="adj" fmla="val 3982"/>
            </a:avLst>
          </a:prstGeom>
          <a:gradFill>
            <a:gsLst>
              <a:gs pos="0">
                <a:srgbClr val="E3E3E3"/>
              </a:gs>
              <a:gs pos="100000">
                <a:srgbClr val="FFFFFF">
                  <a:alpha val="0"/>
                </a:srgbClr>
              </a:gs>
            </a:gsLst>
            <a:lin ang="54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lt1"/>
              </a:solidFill>
              <a:latin typeface="Calibri"/>
              <a:ea typeface="Calibri"/>
              <a:cs typeface="Calibri"/>
              <a:sym typeface="Calibri"/>
            </a:endParaRPr>
          </a:p>
        </p:txBody>
      </p:sp>
      <p:sp>
        <p:nvSpPr>
          <p:cNvPr id="17" name="Shape 17"/>
          <p:cNvSpPr/>
          <p:nvPr/>
        </p:nvSpPr>
        <p:spPr>
          <a:xfrm>
            <a:off x="29443680" y="3943901"/>
            <a:ext cx="13533120" cy="27432000"/>
          </a:xfrm>
          <a:prstGeom prst="roundRect">
            <a:avLst>
              <a:gd name="adj" fmla="val 3982"/>
            </a:avLst>
          </a:prstGeom>
          <a:gradFill>
            <a:gsLst>
              <a:gs pos="0">
                <a:srgbClr val="E3E3E3"/>
              </a:gs>
              <a:gs pos="100000">
                <a:srgbClr val="FFFFFF">
                  <a:alpha val="0"/>
                </a:srgbClr>
              </a:gs>
            </a:gsLst>
            <a:lin ang="5400000" scaled="0"/>
          </a:gra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globe.png"/>
          <p:cNvPicPr preferRelativeResize="0"/>
          <p:nvPr/>
        </p:nvPicPr>
        <p:blipFill rotWithShape="1">
          <a:blip r:embed="rId3">
            <a:alphaModFix amt="10000"/>
          </a:blip>
          <a:srcRect l="13713" r="11020" b="6554"/>
          <a:stretch/>
        </p:blipFill>
        <p:spPr>
          <a:xfrm>
            <a:off x="0" y="13359384"/>
            <a:ext cx="23088599" cy="19559015"/>
          </a:xfrm>
          <a:prstGeom prst="rect">
            <a:avLst/>
          </a:prstGeom>
          <a:noFill/>
          <a:ln>
            <a:noFill/>
          </a:ln>
        </p:spPr>
      </p:pic>
      <p:sp>
        <p:nvSpPr>
          <p:cNvPr id="11" name="Shape 11"/>
          <p:cNvSpPr/>
          <p:nvPr/>
        </p:nvSpPr>
        <p:spPr>
          <a:xfrm>
            <a:off x="0" y="31775400"/>
            <a:ext cx="43891199" cy="1194891"/>
          </a:xfrm>
          <a:prstGeom prst="rect">
            <a:avLst/>
          </a:prstGeom>
          <a:solidFill>
            <a:srgbClr val="72665D"/>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8600" b="0" i="0" u="none" strike="noStrike" cap="none">
              <a:solidFill>
                <a:schemeClr val="lt1"/>
              </a:solidFill>
              <a:latin typeface="Calibri"/>
              <a:ea typeface="Calibri"/>
              <a:cs typeface="Calibri"/>
              <a:sym typeface="Calibri"/>
            </a:endParaRPr>
          </a:p>
        </p:txBody>
      </p:sp>
      <p:sp>
        <p:nvSpPr>
          <p:cNvPr id="12" name="Shape 12"/>
          <p:cNvSpPr txBox="1"/>
          <p:nvPr/>
        </p:nvSpPr>
        <p:spPr>
          <a:xfrm>
            <a:off x="21114326" y="31981912"/>
            <a:ext cx="22658845" cy="70788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000" b="0" i="0" u="none" strike="noStrike" cap="none" dirty="0">
                <a:solidFill>
                  <a:schemeClr val="lt1"/>
                </a:solidFill>
                <a:latin typeface="Calibri"/>
                <a:ea typeface="Calibri"/>
                <a:cs typeface="Calibri"/>
                <a:sym typeface="Calibri"/>
              </a:rPr>
              <a:t>DOE ASCR Applied Mathematics Principal Investigators' (PI) Meeting, Rockville, MD, September 11-12, 2017</a:t>
            </a:r>
          </a:p>
        </p:txBody>
      </p:sp>
      <p:cxnSp>
        <p:nvCxnSpPr>
          <p:cNvPr id="13" name="Shape 13"/>
          <p:cNvCxnSpPr/>
          <p:nvPr/>
        </p:nvCxnSpPr>
        <p:spPr>
          <a:xfrm>
            <a:off x="0" y="3429000"/>
            <a:ext cx="42824400" cy="0"/>
          </a:xfrm>
          <a:prstGeom prst="straightConnector1">
            <a:avLst/>
          </a:prstGeom>
          <a:noFill/>
          <a:ln w="127000" cap="flat" cmpd="sng">
            <a:solidFill>
              <a:srgbClr val="6782B2"/>
            </a:solidFill>
            <a:prstDash val="solid"/>
            <a:round/>
            <a:headEnd type="none" w="med" len="med"/>
            <a:tailEnd type="none" w="med" len="med"/>
          </a:ln>
          <a:effectLst>
            <a:outerShdw blurRad="39999" dist="20000" dir="5400000" rotWithShape="0">
              <a:srgbClr val="000000">
                <a:alpha val="37647"/>
              </a:srgbClr>
            </a:outerShdw>
          </a:effectLst>
        </p:spPr>
      </p:cxn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tiff"/><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29"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30" Type="http://schemas.openxmlformats.org/officeDocument/2006/relationships/image" Target="../media/image29.png"/><Relationship Id="rId31" Type="http://schemas.openxmlformats.org/officeDocument/2006/relationships/image" Target="../media/image30.png"/><Relationship Id="rId32" Type="http://schemas.openxmlformats.org/officeDocument/2006/relationships/image" Target="../media/image31.png"/><Relationship Id="rId9"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33" Type="http://schemas.openxmlformats.org/officeDocument/2006/relationships/image" Target="../media/image32.png"/><Relationship Id="rId34" Type="http://schemas.openxmlformats.org/officeDocument/2006/relationships/image" Target="../media/image33.png"/><Relationship Id="rId35" Type="http://schemas.openxmlformats.org/officeDocument/2006/relationships/image" Target="../media/image34.png"/><Relationship Id="rId36" Type="http://schemas.openxmlformats.org/officeDocument/2006/relationships/image" Target="../media/image35.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alpha val="61960"/>
          </a:schemeClr>
        </a:solidFill>
        <a:effectLst/>
      </p:bgPr>
    </p:bg>
    <p:spTree>
      <p:nvGrpSpPr>
        <p:cNvPr id="1" name="Shape 22"/>
        <p:cNvGrpSpPr/>
        <p:nvPr/>
      </p:nvGrpSpPr>
      <p:grpSpPr>
        <a:xfrm>
          <a:off x="0" y="0"/>
          <a:ext cx="0" cy="0"/>
          <a:chOff x="0" y="0"/>
          <a:chExt cx="0" cy="0"/>
        </a:xfrm>
      </p:grpSpPr>
      <p:sp>
        <p:nvSpPr>
          <p:cNvPr id="23" name="Shape 23"/>
          <p:cNvSpPr txBox="1"/>
          <p:nvPr/>
        </p:nvSpPr>
        <p:spPr>
          <a:xfrm>
            <a:off x="1219200" y="18364200"/>
            <a:ext cx="12801600" cy="797654"/>
          </a:xfrm>
          <a:prstGeom prst="rect">
            <a:avLst/>
          </a:prstGeom>
          <a:noFill/>
          <a:ln>
            <a:noFill/>
          </a:ln>
        </p:spPr>
        <p:txBody>
          <a:bodyPr lIns="91425" tIns="45700" rIns="91425" bIns="45700" anchor="t" anchorCtr="0">
            <a:noAutofit/>
          </a:bodyPr>
          <a:lstStyle/>
          <a:p>
            <a:pPr marL="0" marR="0" lvl="0" indent="0" algn="l" rtl="0">
              <a:lnSpc>
                <a:spcPct val="91666"/>
              </a:lnSpc>
              <a:spcBef>
                <a:spcPts val="0"/>
              </a:spcBef>
              <a:buSzPct val="25000"/>
              <a:buNone/>
            </a:pPr>
            <a:r>
              <a:rPr lang="en-US" sz="6000" b="1" i="0" u="none" strike="noStrike" cap="none" dirty="0">
                <a:solidFill>
                  <a:srgbClr val="6782B2"/>
                </a:solidFill>
                <a:latin typeface="Arial"/>
                <a:ea typeface="Arial"/>
                <a:cs typeface="Arial"/>
                <a:sym typeface="Arial"/>
              </a:rPr>
              <a:t>Approach</a:t>
            </a:r>
          </a:p>
        </p:txBody>
      </p:sp>
      <p:sp>
        <p:nvSpPr>
          <p:cNvPr id="24" name="Shape 24"/>
          <p:cNvSpPr txBox="1"/>
          <p:nvPr/>
        </p:nvSpPr>
        <p:spPr>
          <a:xfrm>
            <a:off x="1219199" y="4267200"/>
            <a:ext cx="12801600" cy="797654"/>
          </a:xfrm>
          <a:prstGeom prst="rect">
            <a:avLst/>
          </a:prstGeom>
          <a:noFill/>
          <a:ln>
            <a:noFill/>
          </a:ln>
        </p:spPr>
        <p:txBody>
          <a:bodyPr lIns="91425" tIns="45700" rIns="91425" bIns="45700" anchor="t" anchorCtr="0">
            <a:noAutofit/>
          </a:bodyPr>
          <a:lstStyle/>
          <a:p>
            <a:pPr marL="0" marR="0" lvl="0" indent="0" algn="l" rtl="0">
              <a:lnSpc>
                <a:spcPct val="91666"/>
              </a:lnSpc>
              <a:spcBef>
                <a:spcPts val="0"/>
              </a:spcBef>
              <a:buSzPct val="25000"/>
              <a:buNone/>
            </a:pPr>
            <a:r>
              <a:rPr lang="en-US" sz="6000" b="1" i="0" u="none" strike="noStrike" cap="none" dirty="0">
                <a:solidFill>
                  <a:srgbClr val="6782B2"/>
                </a:solidFill>
                <a:latin typeface="Arial"/>
                <a:ea typeface="Arial"/>
                <a:cs typeface="Arial"/>
                <a:sym typeface="Arial"/>
              </a:rPr>
              <a:t>Abstract</a:t>
            </a:r>
          </a:p>
        </p:txBody>
      </p:sp>
      <p:sp>
        <p:nvSpPr>
          <p:cNvPr id="25" name="Shape 25"/>
          <p:cNvSpPr txBox="1"/>
          <p:nvPr/>
        </p:nvSpPr>
        <p:spPr>
          <a:xfrm>
            <a:off x="29745432" y="11887200"/>
            <a:ext cx="12801600" cy="797654"/>
          </a:xfrm>
          <a:prstGeom prst="rect">
            <a:avLst/>
          </a:prstGeom>
          <a:noFill/>
          <a:ln>
            <a:noFill/>
          </a:ln>
        </p:spPr>
        <p:txBody>
          <a:bodyPr lIns="91425" tIns="45700" rIns="91425" bIns="45700" anchor="t" anchorCtr="0">
            <a:noAutofit/>
          </a:bodyPr>
          <a:lstStyle/>
          <a:p>
            <a:pPr marL="0" marR="0" lvl="0" indent="0" algn="l" rtl="0">
              <a:lnSpc>
                <a:spcPct val="91666"/>
              </a:lnSpc>
              <a:spcBef>
                <a:spcPts val="0"/>
              </a:spcBef>
              <a:buSzPct val="25000"/>
              <a:buNone/>
            </a:pPr>
            <a:r>
              <a:rPr lang="en-US" sz="6000" b="1" i="0" u="none" strike="noStrike" cap="none" dirty="0">
                <a:solidFill>
                  <a:srgbClr val="6782B2"/>
                </a:solidFill>
                <a:latin typeface="Arial"/>
                <a:ea typeface="Arial"/>
                <a:cs typeface="Arial"/>
                <a:sym typeface="Arial"/>
              </a:rPr>
              <a:t>Conclusions and Future Work</a:t>
            </a:r>
          </a:p>
        </p:txBody>
      </p:sp>
      <p:sp>
        <p:nvSpPr>
          <p:cNvPr id="26" name="Shape 26"/>
          <p:cNvSpPr txBox="1"/>
          <p:nvPr/>
        </p:nvSpPr>
        <p:spPr>
          <a:xfrm>
            <a:off x="1219199" y="10058400"/>
            <a:ext cx="12801600" cy="797654"/>
          </a:xfrm>
          <a:prstGeom prst="rect">
            <a:avLst/>
          </a:prstGeom>
          <a:noFill/>
          <a:ln>
            <a:noFill/>
          </a:ln>
        </p:spPr>
        <p:txBody>
          <a:bodyPr lIns="91425" tIns="45700" rIns="91425" bIns="45700" anchor="t" anchorCtr="0">
            <a:noAutofit/>
          </a:bodyPr>
          <a:lstStyle/>
          <a:p>
            <a:pPr marL="0" marR="0" lvl="0" indent="0" algn="l" rtl="0">
              <a:lnSpc>
                <a:spcPct val="91666"/>
              </a:lnSpc>
              <a:spcBef>
                <a:spcPts val="0"/>
              </a:spcBef>
              <a:buSzPct val="25000"/>
              <a:buNone/>
            </a:pPr>
            <a:r>
              <a:rPr lang="en-US" sz="6000" b="1" i="0" u="none" strike="noStrike" cap="none" dirty="0">
                <a:solidFill>
                  <a:srgbClr val="6782B2"/>
                </a:solidFill>
                <a:latin typeface="Arial"/>
                <a:ea typeface="Arial"/>
                <a:cs typeface="Arial"/>
                <a:sym typeface="Arial"/>
              </a:rPr>
              <a:t>Motivation</a:t>
            </a:r>
          </a:p>
        </p:txBody>
      </p:sp>
      <p:sp>
        <p:nvSpPr>
          <p:cNvPr id="27" name="Shape 27"/>
          <p:cNvSpPr txBox="1"/>
          <p:nvPr/>
        </p:nvSpPr>
        <p:spPr>
          <a:xfrm>
            <a:off x="990600" y="213360"/>
            <a:ext cx="24003000" cy="2758440"/>
          </a:xfrm>
          <a:prstGeom prst="rect">
            <a:avLst/>
          </a:prstGeom>
          <a:noFill/>
          <a:ln>
            <a:noFill/>
          </a:ln>
        </p:spPr>
        <p:txBody>
          <a:bodyPr lIns="91425" tIns="45700" rIns="91425" bIns="45700" anchor="b" anchorCtr="0">
            <a:noAutofit/>
          </a:bodyPr>
          <a:lstStyle/>
          <a:p>
            <a:pPr marL="0" marR="0" lvl="0" indent="0" algn="l" rtl="0">
              <a:spcBef>
                <a:spcPts val="0"/>
              </a:spcBef>
              <a:buClr>
                <a:srgbClr val="6782B2"/>
              </a:buClr>
              <a:buSzPct val="25000"/>
              <a:buFont typeface="Arial"/>
              <a:buNone/>
            </a:pPr>
            <a:r>
              <a:rPr lang="en-US" sz="7200" b="1" dirty="0" smtClean="0">
                <a:solidFill>
                  <a:srgbClr val="6782B2"/>
                </a:solidFill>
              </a:rPr>
              <a:t>Stochastic Simulation of Reaction-Diffusion </a:t>
            </a:r>
            <a:r>
              <a:rPr lang="en-US" sz="7200" b="1" dirty="0">
                <a:solidFill>
                  <a:srgbClr val="6782B2"/>
                </a:solidFill>
              </a:rPr>
              <a:t>S</a:t>
            </a:r>
            <a:r>
              <a:rPr lang="en-US" sz="7200" b="1" dirty="0" smtClean="0">
                <a:solidFill>
                  <a:srgbClr val="6782B2"/>
                </a:solidFill>
              </a:rPr>
              <a:t>ystems:</a:t>
            </a:r>
          </a:p>
          <a:p>
            <a:pPr marL="0" marR="0" lvl="0" indent="0" algn="l" rtl="0">
              <a:spcBef>
                <a:spcPts val="0"/>
              </a:spcBef>
              <a:buClr>
                <a:srgbClr val="6782B2"/>
              </a:buClr>
              <a:buSzPct val="25000"/>
              <a:buFont typeface="Arial"/>
              <a:buNone/>
            </a:pPr>
            <a:r>
              <a:rPr lang="en-US" sz="7200" b="1" i="0" u="none" strike="noStrike" cap="none" dirty="0" smtClean="0">
                <a:solidFill>
                  <a:srgbClr val="6782B2"/>
                </a:solidFill>
                <a:sym typeface="Arial"/>
              </a:rPr>
              <a:t>A Fluctuating </a:t>
            </a:r>
            <a:r>
              <a:rPr lang="en-US" sz="7200" b="1" dirty="0">
                <a:solidFill>
                  <a:srgbClr val="6782B2"/>
                </a:solidFill>
              </a:rPr>
              <a:t>H</a:t>
            </a:r>
            <a:r>
              <a:rPr lang="en-US" sz="7200" b="1" i="0" u="none" strike="noStrike" cap="none" dirty="0" smtClean="0">
                <a:solidFill>
                  <a:srgbClr val="6782B2"/>
                </a:solidFill>
                <a:sym typeface="Arial"/>
              </a:rPr>
              <a:t>ydrodynamics </a:t>
            </a:r>
            <a:r>
              <a:rPr lang="en-US" sz="7200" b="1" dirty="0">
                <a:solidFill>
                  <a:srgbClr val="6782B2"/>
                </a:solidFill>
              </a:rPr>
              <a:t>A</a:t>
            </a:r>
            <a:r>
              <a:rPr lang="en-US" sz="7200" b="1" i="0" u="none" strike="noStrike" cap="none" dirty="0" smtClean="0">
                <a:solidFill>
                  <a:srgbClr val="6782B2"/>
                </a:solidFill>
                <a:sym typeface="Arial"/>
              </a:rPr>
              <a:t>pproach</a:t>
            </a:r>
            <a:endParaRPr lang="en-US" sz="7200" b="1" i="0" u="none" strike="noStrike" cap="none" dirty="0">
              <a:solidFill>
                <a:srgbClr val="6782B2"/>
              </a:solidFill>
              <a:sym typeface="Arial"/>
            </a:endParaRPr>
          </a:p>
        </p:txBody>
      </p:sp>
      <p:sp>
        <p:nvSpPr>
          <p:cNvPr id="28" name="Shape 28"/>
          <p:cNvSpPr txBox="1"/>
          <p:nvPr/>
        </p:nvSpPr>
        <p:spPr>
          <a:xfrm>
            <a:off x="24993600" y="533400"/>
            <a:ext cx="14411579" cy="2538485"/>
          </a:xfrm>
          <a:prstGeom prst="rect">
            <a:avLst/>
          </a:prstGeom>
          <a:noFill/>
          <a:ln>
            <a:noFill/>
          </a:ln>
        </p:spPr>
        <p:txBody>
          <a:bodyPr lIns="91425" tIns="45700" rIns="91425" bIns="45700" anchor="t" anchorCtr="0">
            <a:noAutofit/>
          </a:bodyPr>
          <a:lstStyle/>
          <a:p>
            <a:pPr lvl="0" algn="ctr">
              <a:spcAft>
                <a:spcPts val="1200"/>
              </a:spcAft>
              <a:buSzPct val="25000"/>
            </a:pPr>
            <a:r>
              <a:rPr lang="en-US" sz="4400" dirty="0">
                <a:solidFill>
                  <a:schemeClr val="dk1"/>
                </a:solidFill>
                <a:latin typeface="Times New Roman"/>
                <a:ea typeface="Times New Roman"/>
                <a:cs typeface="Times New Roman"/>
                <a:sym typeface="Times New Roman"/>
              </a:rPr>
              <a:t>J. B. Bell</a:t>
            </a:r>
            <a:r>
              <a:rPr lang="en-US" sz="4400" baseline="30000" dirty="0">
                <a:solidFill>
                  <a:schemeClr val="dk1"/>
                </a:solidFill>
                <a:latin typeface="Times New Roman"/>
                <a:ea typeface="Times New Roman"/>
                <a:cs typeface="Times New Roman"/>
                <a:sym typeface="Times New Roman"/>
              </a:rPr>
              <a:t>1</a:t>
            </a:r>
            <a:r>
              <a:rPr lang="en-US" sz="4400" dirty="0">
                <a:solidFill>
                  <a:schemeClr val="dk1"/>
                </a:solidFill>
                <a:latin typeface="Times New Roman"/>
                <a:ea typeface="Times New Roman"/>
                <a:cs typeface="Times New Roman"/>
                <a:sym typeface="Times New Roman"/>
              </a:rPr>
              <a:t>, C</a:t>
            </a:r>
            <a:r>
              <a:rPr lang="en-US" sz="4400" dirty="0" smtClean="0">
                <a:solidFill>
                  <a:schemeClr val="dk1"/>
                </a:solidFill>
                <a:latin typeface="Times New Roman"/>
                <a:ea typeface="Times New Roman"/>
                <a:cs typeface="Times New Roman"/>
                <a:sym typeface="Times New Roman"/>
              </a:rPr>
              <a:t>. Kim</a:t>
            </a:r>
            <a:r>
              <a:rPr lang="en-US" sz="4400" b="0" i="0" u="none" strike="noStrike" cap="none" baseline="30000" dirty="0" smtClean="0">
                <a:solidFill>
                  <a:schemeClr val="dk1"/>
                </a:solidFill>
                <a:latin typeface="Times New Roman"/>
                <a:ea typeface="Times New Roman"/>
                <a:cs typeface="Times New Roman"/>
                <a:sym typeface="Times New Roman"/>
              </a:rPr>
              <a:t>1</a:t>
            </a:r>
            <a:r>
              <a:rPr lang="en-US" sz="4400" b="0" i="0" u="none" strike="noStrike" cap="none" dirty="0">
                <a:solidFill>
                  <a:schemeClr val="dk1"/>
                </a:solidFill>
                <a:latin typeface="Times New Roman"/>
                <a:ea typeface="Times New Roman"/>
                <a:cs typeface="Times New Roman"/>
                <a:sym typeface="Times New Roman"/>
              </a:rPr>
              <a:t>, </a:t>
            </a:r>
            <a:r>
              <a:rPr lang="en-US" sz="4400" b="0" i="0" u="none" strike="noStrike" cap="none" dirty="0" smtClean="0">
                <a:solidFill>
                  <a:schemeClr val="dk1"/>
                </a:solidFill>
                <a:latin typeface="Times New Roman"/>
                <a:ea typeface="Times New Roman"/>
                <a:cs typeface="Times New Roman"/>
                <a:sym typeface="Times New Roman"/>
              </a:rPr>
              <a:t>A. Nonaka</a:t>
            </a:r>
            <a:r>
              <a:rPr lang="en-US" sz="4400" b="0" i="0" u="none" strike="noStrike" cap="none" baseline="30000" dirty="0" smtClean="0">
                <a:solidFill>
                  <a:schemeClr val="dk1"/>
                </a:solidFill>
                <a:latin typeface="Times New Roman"/>
                <a:ea typeface="Times New Roman"/>
                <a:cs typeface="Times New Roman"/>
                <a:sym typeface="Times New Roman"/>
              </a:rPr>
              <a:t>1</a:t>
            </a:r>
            <a:r>
              <a:rPr lang="en-US" sz="4400" b="0" i="0" u="none" strike="noStrike" cap="none" dirty="0">
                <a:solidFill>
                  <a:schemeClr val="dk1"/>
                </a:solidFill>
                <a:latin typeface="Times New Roman"/>
                <a:ea typeface="Times New Roman"/>
                <a:cs typeface="Times New Roman"/>
                <a:sym typeface="Times New Roman"/>
              </a:rPr>
              <a:t>, </a:t>
            </a:r>
            <a:r>
              <a:rPr lang="en-US" sz="4400" dirty="0" smtClean="0">
                <a:solidFill>
                  <a:schemeClr val="dk1"/>
                </a:solidFill>
                <a:latin typeface="Times New Roman"/>
                <a:ea typeface="Times New Roman"/>
                <a:cs typeface="Times New Roman"/>
                <a:sym typeface="Times New Roman"/>
              </a:rPr>
              <a:t>A</a:t>
            </a:r>
            <a:r>
              <a:rPr lang="en-US" sz="4400" dirty="0">
                <a:solidFill>
                  <a:schemeClr val="dk1"/>
                </a:solidFill>
                <a:latin typeface="Times New Roman"/>
                <a:ea typeface="Times New Roman"/>
                <a:cs typeface="Times New Roman"/>
                <a:sym typeface="Times New Roman"/>
              </a:rPr>
              <a:t>. </a:t>
            </a:r>
            <a:r>
              <a:rPr lang="en-US" sz="4400" dirty="0" smtClean="0">
                <a:solidFill>
                  <a:schemeClr val="dk1"/>
                </a:solidFill>
                <a:latin typeface="Times New Roman"/>
                <a:ea typeface="Times New Roman"/>
                <a:cs typeface="Times New Roman"/>
                <a:sym typeface="Times New Roman"/>
              </a:rPr>
              <a:t>L. Garcia</a:t>
            </a:r>
            <a:r>
              <a:rPr lang="en-US" sz="4400" baseline="30000" dirty="0" smtClean="0">
                <a:solidFill>
                  <a:schemeClr val="dk1"/>
                </a:solidFill>
                <a:latin typeface="Times New Roman"/>
                <a:ea typeface="Times New Roman"/>
                <a:cs typeface="Times New Roman"/>
                <a:sym typeface="Times New Roman"/>
              </a:rPr>
              <a:t>2</a:t>
            </a:r>
            <a:r>
              <a:rPr lang="en-US" sz="4400" dirty="0" smtClean="0">
                <a:solidFill>
                  <a:schemeClr val="dk1"/>
                </a:solidFill>
                <a:latin typeface="Times New Roman"/>
                <a:ea typeface="Times New Roman"/>
                <a:cs typeface="Times New Roman"/>
                <a:sym typeface="Times New Roman"/>
              </a:rPr>
              <a:t>, and A.</a:t>
            </a:r>
            <a:r>
              <a:rPr lang="en-US" sz="4400" b="0" i="0" u="none" strike="noStrike" cap="none" dirty="0" smtClean="0">
                <a:solidFill>
                  <a:schemeClr val="dk1"/>
                </a:solidFill>
                <a:latin typeface="Times New Roman"/>
                <a:ea typeface="Times New Roman"/>
                <a:cs typeface="Times New Roman"/>
                <a:sym typeface="Times New Roman"/>
              </a:rPr>
              <a:t> Donev</a:t>
            </a:r>
            <a:r>
              <a:rPr lang="en-US" sz="4400" b="0" i="0" u="none" strike="noStrike" cap="none" baseline="30000" dirty="0" smtClean="0">
                <a:solidFill>
                  <a:schemeClr val="dk1"/>
                </a:solidFill>
                <a:latin typeface="Times New Roman"/>
                <a:ea typeface="Times New Roman"/>
                <a:cs typeface="Times New Roman"/>
                <a:sym typeface="Times New Roman"/>
              </a:rPr>
              <a:t>3</a:t>
            </a:r>
          </a:p>
          <a:p>
            <a:pPr lvl="0" algn="ctr">
              <a:buSzPct val="25000"/>
            </a:pPr>
            <a:r>
              <a:rPr lang="en-US" sz="3600" b="0" i="0" u="none" strike="noStrike" cap="none" baseline="30000" dirty="0" smtClean="0">
                <a:solidFill>
                  <a:schemeClr val="dk1"/>
                </a:solidFill>
                <a:latin typeface="Times New Roman"/>
                <a:ea typeface="Times New Roman"/>
                <a:cs typeface="Times New Roman"/>
                <a:sym typeface="Times New Roman"/>
              </a:rPr>
              <a:t>1</a:t>
            </a:r>
            <a:r>
              <a:rPr lang="en-US" sz="3600" b="0" i="1" u="none" strike="noStrike" cap="none" dirty="0" smtClean="0">
                <a:solidFill>
                  <a:schemeClr val="dk1"/>
                </a:solidFill>
                <a:latin typeface="Times New Roman"/>
                <a:ea typeface="Times New Roman"/>
                <a:cs typeface="Times New Roman"/>
                <a:sym typeface="Times New Roman"/>
              </a:rPr>
              <a:t>Lawrence Berkeley National Laboratory</a:t>
            </a:r>
          </a:p>
          <a:p>
            <a:pPr lvl="0" algn="ctr">
              <a:spcAft>
                <a:spcPts val="600"/>
              </a:spcAft>
              <a:buSzPct val="25000"/>
            </a:pPr>
            <a:r>
              <a:rPr lang="en-US" sz="3600" i="1" dirty="0" smtClean="0">
                <a:solidFill>
                  <a:schemeClr val="dk1"/>
                </a:solidFill>
                <a:latin typeface="Times New Roman"/>
                <a:ea typeface="Times New Roman"/>
                <a:cs typeface="Times New Roman"/>
                <a:sym typeface="Times New Roman"/>
              </a:rPr>
              <a:t>Center for Computational Sciences and Engineering</a:t>
            </a:r>
            <a:endParaRPr lang="en-US" sz="3600" b="0" i="1" u="none" strike="noStrike" cap="none" dirty="0" smtClean="0">
              <a:solidFill>
                <a:schemeClr val="dk1"/>
              </a:solidFill>
              <a:latin typeface="Times New Roman"/>
              <a:ea typeface="Times New Roman"/>
              <a:cs typeface="Times New Roman"/>
              <a:sym typeface="Times New Roman"/>
            </a:endParaRPr>
          </a:p>
          <a:p>
            <a:pPr marL="0" marR="0" lvl="0" indent="0" algn="ctr" rtl="0">
              <a:spcBef>
                <a:spcPts val="0"/>
              </a:spcBef>
              <a:buSzPct val="25000"/>
              <a:buNone/>
            </a:pPr>
            <a:r>
              <a:rPr lang="en-US" sz="3600" baseline="30000" dirty="0" smtClean="0">
                <a:solidFill>
                  <a:schemeClr val="dk1"/>
                </a:solidFill>
                <a:latin typeface="Times New Roman"/>
                <a:ea typeface="Times New Roman"/>
                <a:cs typeface="Times New Roman"/>
                <a:sym typeface="Times New Roman"/>
              </a:rPr>
              <a:t>2</a:t>
            </a:r>
            <a:r>
              <a:rPr lang="en-US" sz="3600" i="1" dirty="0" smtClean="0">
                <a:solidFill>
                  <a:schemeClr val="dk1"/>
                </a:solidFill>
                <a:latin typeface="Times New Roman"/>
                <a:ea typeface="Times New Roman"/>
                <a:cs typeface="Times New Roman"/>
                <a:sym typeface="Times New Roman"/>
              </a:rPr>
              <a:t>San Jose State University, </a:t>
            </a:r>
            <a:r>
              <a:rPr lang="en-US" sz="3600" u="none" strike="noStrike" cap="none" baseline="30000" dirty="0" smtClean="0">
                <a:solidFill>
                  <a:schemeClr val="dk1"/>
                </a:solidFill>
                <a:latin typeface="Times New Roman"/>
                <a:ea typeface="Times New Roman"/>
                <a:cs typeface="Times New Roman"/>
                <a:sym typeface="Times New Roman"/>
              </a:rPr>
              <a:t>3</a:t>
            </a:r>
            <a:r>
              <a:rPr lang="en-US" sz="3600" b="0" i="1" u="none" strike="noStrike" cap="none" dirty="0" smtClean="0">
                <a:solidFill>
                  <a:schemeClr val="dk1"/>
                </a:solidFill>
                <a:latin typeface="Times New Roman"/>
                <a:ea typeface="Times New Roman"/>
                <a:cs typeface="Times New Roman"/>
                <a:sym typeface="Times New Roman"/>
              </a:rPr>
              <a:t>Courant Institute</a:t>
            </a:r>
          </a:p>
        </p:txBody>
      </p:sp>
      <p:sp>
        <p:nvSpPr>
          <p:cNvPr id="29" name="Shape 29"/>
          <p:cNvSpPr txBox="1"/>
          <p:nvPr/>
        </p:nvSpPr>
        <p:spPr>
          <a:xfrm>
            <a:off x="15480792" y="4270248"/>
            <a:ext cx="12801600" cy="797654"/>
          </a:xfrm>
          <a:prstGeom prst="rect">
            <a:avLst/>
          </a:prstGeom>
          <a:noFill/>
          <a:ln>
            <a:noFill/>
          </a:ln>
        </p:spPr>
        <p:txBody>
          <a:bodyPr lIns="91425" tIns="45700" rIns="91425" bIns="45700" anchor="t" anchorCtr="0">
            <a:noAutofit/>
          </a:bodyPr>
          <a:lstStyle/>
          <a:p>
            <a:pPr marL="0" marR="0" lvl="0" indent="0" algn="l" rtl="0">
              <a:lnSpc>
                <a:spcPct val="91666"/>
              </a:lnSpc>
              <a:spcBef>
                <a:spcPts val="0"/>
              </a:spcBef>
              <a:buSzPct val="25000"/>
              <a:buNone/>
            </a:pPr>
            <a:r>
              <a:rPr lang="en-US" sz="6000" b="1" i="0" u="none" strike="noStrike" cap="none" dirty="0">
                <a:solidFill>
                  <a:srgbClr val="6782B2"/>
                </a:solidFill>
                <a:latin typeface="Arial"/>
                <a:ea typeface="Arial"/>
                <a:cs typeface="Arial"/>
                <a:sym typeface="Arial"/>
              </a:rPr>
              <a:t>Results</a:t>
            </a:r>
          </a:p>
        </p:txBody>
      </p:sp>
      <p:sp>
        <p:nvSpPr>
          <p:cNvPr id="30" name="Shape 30"/>
          <p:cNvSpPr txBox="1"/>
          <p:nvPr/>
        </p:nvSpPr>
        <p:spPr>
          <a:xfrm>
            <a:off x="29745432" y="19735800"/>
            <a:ext cx="12801600" cy="795528"/>
          </a:xfrm>
          <a:prstGeom prst="rect">
            <a:avLst/>
          </a:prstGeom>
          <a:noFill/>
          <a:ln>
            <a:noFill/>
          </a:ln>
        </p:spPr>
        <p:txBody>
          <a:bodyPr lIns="91425" tIns="45700" rIns="91425" bIns="45700" anchor="t" anchorCtr="0">
            <a:noAutofit/>
          </a:bodyPr>
          <a:lstStyle/>
          <a:p>
            <a:pPr marL="0" marR="0" lvl="0" indent="0" algn="l" rtl="0">
              <a:lnSpc>
                <a:spcPct val="91666"/>
              </a:lnSpc>
              <a:spcBef>
                <a:spcPts val="0"/>
              </a:spcBef>
              <a:buSzPct val="25000"/>
              <a:buNone/>
            </a:pPr>
            <a:r>
              <a:rPr lang="en-US" sz="6000" b="1" i="0" u="none" strike="noStrike" cap="none" dirty="0">
                <a:solidFill>
                  <a:srgbClr val="6782B2"/>
                </a:solidFill>
                <a:latin typeface="Arial"/>
                <a:ea typeface="Arial"/>
                <a:cs typeface="Arial"/>
                <a:sym typeface="Arial"/>
              </a:rPr>
              <a:t>Areas in which we can help</a:t>
            </a:r>
          </a:p>
        </p:txBody>
      </p:sp>
      <p:sp>
        <p:nvSpPr>
          <p:cNvPr id="31" name="Shape 31"/>
          <p:cNvSpPr txBox="1"/>
          <p:nvPr/>
        </p:nvSpPr>
        <p:spPr>
          <a:xfrm>
            <a:off x="29745432" y="25984200"/>
            <a:ext cx="12801600" cy="797654"/>
          </a:xfrm>
          <a:prstGeom prst="rect">
            <a:avLst/>
          </a:prstGeom>
          <a:noFill/>
          <a:ln>
            <a:noFill/>
          </a:ln>
        </p:spPr>
        <p:txBody>
          <a:bodyPr lIns="91425" tIns="45700" rIns="91425" bIns="45700" anchor="t" anchorCtr="0">
            <a:noAutofit/>
          </a:bodyPr>
          <a:lstStyle/>
          <a:p>
            <a:pPr marL="0" marR="0" lvl="0" indent="0" algn="l" rtl="0">
              <a:lnSpc>
                <a:spcPct val="91666"/>
              </a:lnSpc>
              <a:spcBef>
                <a:spcPts val="0"/>
              </a:spcBef>
              <a:buSzPct val="25000"/>
              <a:buNone/>
            </a:pPr>
            <a:r>
              <a:rPr lang="en-US" sz="6000" b="1" i="0" u="none" strike="noStrike" cap="none" dirty="0">
                <a:solidFill>
                  <a:srgbClr val="6782B2"/>
                </a:solidFill>
                <a:latin typeface="Arial"/>
                <a:ea typeface="Arial"/>
                <a:cs typeface="Arial"/>
                <a:sym typeface="Arial"/>
              </a:rPr>
              <a:t>References</a:t>
            </a:r>
          </a:p>
        </p:txBody>
      </p:sp>
      <p:sp>
        <p:nvSpPr>
          <p:cNvPr id="32" name="Shape 32"/>
          <p:cNvSpPr txBox="1"/>
          <p:nvPr/>
        </p:nvSpPr>
        <p:spPr>
          <a:xfrm>
            <a:off x="29745432" y="23164800"/>
            <a:ext cx="12801600" cy="797654"/>
          </a:xfrm>
          <a:prstGeom prst="rect">
            <a:avLst/>
          </a:prstGeom>
          <a:noFill/>
          <a:ln>
            <a:noFill/>
          </a:ln>
        </p:spPr>
        <p:txBody>
          <a:bodyPr lIns="91425" tIns="45700" rIns="91425" bIns="45700" anchor="t" anchorCtr="0">
            <a:noAutofit/>
          </a:bodyPr>
          <a:lstStyle/>
          <a:p>
            <a:pPr marL="0" marR="0" lvl="0" indent="0" algn="l" rtl="0">
              <a:lnSpc>
                <a:spcPct val="91666"/>
              </a:lnSpc>
              <a:spcBef>
                <a:spcPts val="0"/>
              </a:spcBef>
              <a:buSzPct val="25000"/>
              <a:buNone/>
            </a:pPr>
            <a:r>
              <a:rPr lang="en-US" sz="6000" b="1" i="0" u="none" strike="noStrike" cap="none" dirty="0">
                <a:solidFill>
                  <a:srgbClr val="6782B2"/>
                </a:solidFill>
                <a:latin typeface="Arial"/>
                <a:ea typeface="Arial"/>
                <a:cs typeface="Arial"/>
                <a:sym typeface="Arial"/>
              </a:rPr>
              <a:t>Areas in which we need help</a:t>
            </a:r>
          </a:p>
        </p:txBody>
      </p:sp>
      <p:sp>
        <p:nvSpPr>
          <p:cNvPr id="19" name="Shape 34"/>
          <p:cNvSpPr txBox="1"/>
          <p:nvPr/>
        </p:nvSpPr>
        <p:spPr>
          <a:xfrm>
            <a:off x="1142999" y="5181600"/>
            <a:ext cx="13258800" cy="4424331"/>
          </a:xfrm>
          <a:prstGeom prst="rect">
            <a:avLst/>
          </a:prstGeom>
          <a:noFill/>
          <a:ln>
            <a:noFill/>
          </a:ln>
        </p:spPr>
        <p:txBody>
          <a:bodyPr lIns="91425" tIns="91425" rIns="91425" bIns="91425" anchor="t" anchorCtr="0">
            <a:noAutofit/>
          </a:bodyPr>
          <a:lstStyle/>
          <a:p>
            <a:r>
              <a:rPr lang="en-US" sz="2800" dirty="0" smtClean="0">
                <a:latin typeface="Calibri" panose="020F0502020204030204" pitchFamily="34" charset="0"/>
                <a:cs typeface="Calibri" panose="020F0502020204030204" pitchFamily="34" charset="0"/>
              </a:rPr>
              <a:t>We develop numerical methods for stochastic reaction-diffusion systems based on approaches used for fluctuating hydrodynamics (FHD). Our formulation is similar to the reaction-diffusion master equation (RDME) description when the stochastic PDEs are spatially discretized and reactions are modeled as a source term having Poisson fluctuations. However, unlike the RDME, which becomes prohibitively expensive for a increasing number of molecules, our FHD-based description naturally extends from the regime where fluctuations are strong, i.e., each mesoscopic cell has few reactive molecules, to regimes with moderate or weak fluctuations, and ultimately to the deterministic limit. In addition, our approach can be readily generalized to more realistic diffusion models and naturally coupled with (fluctuating) hydrodynamic equations. </a:t>
            </a:r>
            <a:endParaRPr lang="en-US" sz="2800" dirty="0">
              <a:latin typeface="Calibri" panose="020F0502020204030204" pitchFamily="34" charset="0"/>
              <a:cs typeface="Calibri" panose="020F0502020204030204" pitchFamily="34" charset="0"/>
            </a:endParaRPr>
          </a:p>
        </p:txBody>
      </p:sp>
      <p:sp>
        <p:nvSpPr>
          <p:cNvPr id="44" name="Shape 34"/>
          <p:cNvSpPr txBox="1"/>
          <p:nvPr/>
        </p:nvSpPr>
        <p:spPr>
          <a:xfrm>
            <a:off x="29672280" y="26948924"/>
            <a:ext cx="13258800" cy="3886200"/>
          </a:xfrm>
          <a:prstGeom prst="rect">
            <a:avLst/>
          </a:prstGeom>
          <a:noFill/>
          <a:ln>
            <a:noFill/>
          </a:ln>
        </p:spPr>
        <p:txBody>
          <a:bodyPr lIns="91425" tIns="91425" rIns="91425" bIns="91425" anchor="t" anchorCtr="0">
            <a:noAutofit/>
          </a:bodyPr>
          <a:lstStyle/>
          <a:p>
            <a:pPr marL="347472" indent="-342900" algn="just">
              <a:spcAft>
                <a:spcPts val="1200"/>
              </a:spcAft>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C. Kim, A. Nonaka, J. B. Bell, A. L. Garcia, and A. Donev, </a:t>
            </a:r>
            <a:r>
              <a:rPr lang="en-US" sz="2800" b="1" dirty="0" smtClean="0">
                <a:latin typeface="Calibri" panose="020F0502020204030204" pitchFamily="34" charset="0"/>
                <a:cs typeface="Calibri" panose="020F0502020204030204" pitchFamily="34" charset="0"/>
              </a:rPr>
              <a:t>“Stochastic simulation of reaction-diffusion systems: A fluctuating-hydrodynamics approach”</a:t>
            </a:r>
            <a:r>
              <a:rPr lang="en-US" sz="2800" dirty="0" smtClean="0">
                <a:latin typeface="Calibri" panose="020F0502020204030204" pitchFamily="34" charset="0"/>
                <a:cs typeface="Calibri" panose="020F0502020204030204" pitchFamily="34" charset="0"/>
              </a:rPr>
              <a:t>, </a:t>
            </a:r>
            <a:r>
              <a:rPr lang="en-US" sz="2800" i="1" dirty="0" smtClean="0">
                <a:latin typeface="Calibri" panose="020F0502020204030204" pitchFamily="34" charset="0"/>
                <a:cs typeface="Calibri" panose="020F0502020204030204" pitchFamily="34" charset="0"/>
              </a:rPr>
              <a:t>J. Chem. Phys. </a:t>
            </a:r>
            <a:r>
              <a:rPr lang="en-US" sz="2800" b="1" dirty="0" smtClean="0">
                <a:latin typeface="Calibri" panose="020F0502020204030204" pitchFamily="34" charset="0"/>
                <a:cs typeface="Calibri" panose="020F0502020204030204" pitchFamily="34" charset="0"/>
              </a:rPr>
              <a:t>146</a:t>
            </a:r>
            <a:r>
              <a:rPr lang="en-US" sz="2800" dirty="0" smtClean="0">
                <a:latin typeface="Calibri" panose="020F0502020204030204" pitchFamily="34" charset="0"/>
                <a:cs typeface="Calibri" panose="020F0502020204030204" pitchFamily="34" charset="0"/>
              </a:rPr>
              <a:t>, 124110 (2017).</a:t>
            </a:r>
          </a:p>
          <a:p>
            <a:pPr marL="347472" indent="-342900" algn="just">
              <a:spcAft>
                <a:spcPts val="1200"/>
              </a:spcAft>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A. K. Bhattacharjee, K. Balakrishnan, A. L. Garcia, J. B. Bell, and A. Donev, </a:t>
            </a:r>
            <a:r>
              <a:rPr lang="en-US" sz="2800" b="1" dirty="0" smtClean="0">
                <a:latin typeface="Calibri" panose="020F0502020204030204" pitchFamily="34" charset="0"/>
                <a:cs typeface="Calibri" panose="020F0502020204030204" pitchFamily="34" charset="0"/>
              </a:rPr>
              <a:t>“Fluctuating hydrodynamics of multi-species reactive mixtures”</a:t>
            </a:r>
            <a:r>
              <a:rPr lang="en-US" sz="2800" dirty="0" smtClean="0">
                <a:latin typeface="Calibri" panose="020F0502020204030204" pitchFamily="34" charset="0"/>
                <a:cs typeface="Calibri" panose="020F0502020204030204" pitchFamily="34" charset="0"/>
              </a:rPr>
              <a:t>, </a:t>
            </a:r>
            <a:r>
              <a:rPr lang="en-US" sz="2800" i="1" dirty="0" smtClean="0">
                <a:latin typeface="Calibri" panose="020F0502020204030204" pitchFamily="34" charset="0"/>
                <a:cs typeface="Calibri" panose="020F0502020204030204" pitchFamily="34" charset="0"/>
              </a:rPr>
              <a:t>J. Chem. Phys. </a:t>
            </a:r>
            <a:r>
              <a:rPr lang="en-US" sz="2800" b="1" dirty="0" smtClean="0">
                <a:latin typeface="Calibri" panose="020F0502020204030204" pitchFamily="34" charset="0"/>
                <a:cs typeface="Calibri" panose="020F0502020204030204" pitchFamily="34" charset="0"/>
              </a:rPr>
              <a:t>142</a:t>
            </a:r>
            <a:r>
              <a:rPr lang="en-US" sz="2800" dirty="0" smtClean="0">
                <a:latin typeface="Calibri" panose="020F0502020204030204" pitchFamily="34" charset="0"/>
                <a:cs typeface="Calibri" panose="020F0502020204030204" pitchFamily="34" charset="0"/>
              </a:rPr>
              <a:t>, 224107 (2015).</a:t>
            </a:r>
          </a:p>
          <a:p>
            <a:pPr marL="347472" indent="-342900" algn="just">
              <a:spcAft>
                <a:spcPts val="1200"/>
              </a:spcAft>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A. Donev, A. Nonaka, A. K. Bhattacharjee, A. L. Garcia, and J. B. Bell, </a:t>
            </a:r>
            <a:r>
              <a:rPr lang="en-US" sz="2800" b="1" dirty="0" smtClean="0">
                <a:latin typeface="Calibri" panose="020F0502020204030204" pitchFamily="34" charset="0"/>
                <a:cs typeface="Calibri" panose="020F0502020204030204" pitchFamily="34" charset="0"/>
              </a:rPr>
              <a:t>“Low Mach number fluctuating hydrodynamics of multispecies liquid mixtures”</a:t>
            </a:r>
            <a:r>
              <a:rPr lang="en-US" sz="2800" dirty="0" smtClean="0">
                <a:latin typeface="Calibri" panose="020F0502020204030204" pitchFamily="34" charset="0"/>
                <a:cs typeface="Calibri" panose="020F0502020204030204" pitchFamily="34" charset="0"/>
              </a:rPr>
              <a:t>, </a:t>
            </a:r>
            <a:r>
              <a:rPr lang="en-US" sz="2800" i="1" dirty="0" smtClean="0">
                <a:latin typeface="Calibri" panose="020F0502020204030204" pitchFamily="34" charset="0"/>
                <a:cs typeface="Calibri" panose="020F0502020204030204" pitchFamily="34" charset="0"/>
              </a:rPr>
              <a:t>Phys. Fluids </a:t>
            </a:r>
            <a:r>
              <a:rPr lang="en-US" sz="2800" b="1" dirty="0" smtClean="0">
                <a:latin typeface="Calibri" panose="020F0502020204030204" pitchFamily="34" charset="0"/>
                <a:cs typeface="Calibri" panose="020F0502020204030204" pitchFamily="34" charset="0"/>
              </a:rPr>
              <a:t>27</a:t>
            </a:r>
            <a:r>
              <a:rPr lang="en-US" sz="2800" dirty="0" smtClean="0">
                <a:latin typeface="Calibri" panose="020F0502020204030204" pitchFamily="34" charset="0"/>
                <a:cs typeface="Calibri" panose="020F0502020204030204" pitchFamily="34" charset="0"/>
              </a:rPr>
              <a:t>, 037103 (2015).</a:t>
            </a:r>
          </a:p>
        </p:txBody>
      </p: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0950" y="523454"/>
            <a:ext cx="3214006" cy="2438821"/>
          </a:xfrm>
          <a:prstGeom prst="rect">
            <a:avLst/>
          </a:prstGeom>
        </p:spPr>
      </p:pic>
      <p:sp>
        <p:nvSpPr>
          <p:cNvPr id="47" name="Shape 34"/>
          <p:cNvSpPr txBox="1"/>
          <p:nvPr/>
        </p:nvSpPr>
        <p:spPr>
          <a:xfrm>
            <a:off x="1143000" y="10972800"/>
            <a:ext cx="13258800" cy="5901412"/>
          </a:xfrm>
          <a:prstGeom prst="rect">
            <a:avLst/>
          </a:prstGeom>
          <a:noFill/>
          <a:ln>
            <a:noFill/>
          </a:ln>
        </p:spPr>
        <p:txBody>
          <a:bodyPr lIns="91425" tIns="91425" rIns="91425" bIns="91425" anchor="t" anchorCtr="0">
            <a:noAutofit/>
          </a:bodyPr>
          <a:lstStyle/>
          <a:p>
            <a:pPr>
              <a:spcAft>
                <a:spcPts val="600"/>
              </a:spcAft>
            </a:pPr>
            <a:r>
              <a:rPr lang="en-US" sz="3600" u="sng" dirty="0" smtClean="0">
                <a:latin typeface="Calibri" panose="020F0502020204030204" pitchFamily="34" charset="0"/>
                <a:cs typeface="Calibri" panose="020F0502020204030204" pitchFamily="34" charset="0"/>
              </a:rPr>
              <a:t>Modeling chemical reactions at different scales</a:t>
            </a:r>
          </a:p>
          <a:p>
            <a:pPr marL="342900" indent="-342900">
              <a:buFont typeface="Arial" charset="0"/>
              <a:buChar char="•"/>
            </a:pPr>
            <a:r>
              <a:rPr lang="en-US" sz="2800" dirty="0" smtClean="0">
                <a:latin typeface="Calibri" panose="020F0502020204030204" pitchFamily="34" charset="0"/>
                <a:cs typeface="Calibri" panose="020F0502020204030204" pitchFamily="34" charset="0"/>
              </a:rPr>
              <a:t>Macroscopic scales</a:t>
            </a:r>
          </a:p>
          <a:p>
            <a:pPr marL="736600" indent="-457200">
              <a:buFont typeface="Wingdings" charset="2"/>
              <a:buChar char="Ø"/>
            </a:pPr>
            <a:r>
              <a:rPr lang="en-US" sz="2800" dirty="0" smtClean="0">
                <a:latin typeface="Calibri" panose="020F0502020204030204" pitchFamily="34" charset="0"/>
                <a:cs typeface="Calibri" panose="020F0502020204030204" pitchFamily="34" charset="0"/>
              </a:rPr>
              <a:t>Law of mass action → ODEs</a:t>
            </a:r>
          </a:p>
          <a:p>
            <a:pPr marL="736600" indent="-457200">
              <a:buFont typeface="Wingdings" charset="2"/>
              <a:buChar char="Ø"/>
            </a:pPr>
            <a:r>
              <a:rPr lang="en-US" sz="2800" dirty="0" smtClean="0">
                <a:latin typeface="Calibri" panose="020F0502020204030204" pitchFamily="34" charset="0"/>
                <a:cs typeface="Calibri" panose="020F0502020204030204" pitchFamily="34" charset="0"/>
              </a:rPr>
              <a:t>Efficient ODE integration algorithms</a:t>
            </a:r>
          </a:p>
          <a:p>
            <a:pPr marL="342900" indent="-342900">
              <a:buFont typeface="Arial" charset="0"/>
              <a:buChar char="•"/>
            </a:pPr>
            <a:r>
              <a:rPr lang="en-US" sz="2800" dirty="0" smtClean="0">
                <a:latin typeface="Calibri" panose="020F0502020204030204" pitchFamily="34" charset="0"/>
                <a:cs typeface="Calibri" panose="020F0502020204030204" pitchFamily="34" charset="0"/>
              </a:rPr>
              <a:t>Microscopic scales</a:t>
            </a:r>
          </a:p>
          <a:p>
            <a:pPr marL="736600" lvl="3" indent="-457200">
              <a:buFont typeface="Wingdings" charset="2"/>
              <a:buChar char="Ø"/>
            </a:pPr>
            <a:r>
              <a:rPr lang="en-US" sz="2800" dirty="0" smtClean="0">
                <a:latin typeface="Calibri" panose="020F0502020204030204" pitchFamily="34" charset="0"/>
                <a:cs typeface="Calibri" panose="020F0502020204030204" pitchFamily="34" charset="0"/>
              </a:rPr>
              <a:t>Chemical master equation</a:t>
            </a:r>
          </a:p>
          <a:p>
            <a:pPr marL="736600" lvl="3" indent="-457200">
              <a:buFont typeface="Wingdings" charset="2"/>
              <a:buChar char="Ø"/>
            </a:pPr>
            <a:r>
              <a:rPr lang="en-US" sz="2800" dirty="0" smtClean="0">
                <a:latin typeface="Calibri" panose="020F0502020204030204" pitchFamily="34" charset="0"/>
                <a:cs typeface="Calibri" panose="020F0502020204030204" pitchFamily="34" charset="0"/>
              </a:rPr>
              <a:t>Model as Markov process (SSA)</a:t>
            </a:r>
          </a:p>
          <a:p>
            <a:pPr marL="347472" lvl="1" indent="-347472">
              <a:spcAft>
                <a:spcPts val="600"/>
              </a:spcAft>
              <a:buFont typeface="Arial" charset="0"/>
              <a:buChar char="•"/>
            </a:pPr>
            <a:r>
              <a:rPr lang="en-US" sz="2800" dirty="0" smtClean="0">
                <a:latin typeface="Calibri" charset="0"/>
                <a:ea typeface="Calibri" charset="0"/>
                <a:cs typeface="Calibri" charset="0"/>
              </a:rPr>
              <a:t>At intermediate scales, law of mass action is not correct but SSA is too expensive.</a:t>
            </a:r>
          </a:p>
          <a:p>
            <a:pPr marL="347472" indent="-347472">
              <a:spcBef>
                <a:spcPts val="1200"/>
              </a:spcBef>
              <a:buFont typeface="Arial" charset="0"/>
              <a:buChar char="•"/>
            </a:pPr>
            <a:r>
              <a:rPr lang="en-US" sz="2800" dirty="0" smtClean="0">
                <a:latin typeface="Calibri" charset="0"/>
                <a:ea typeface="Calibri" charset="0"/>
                <a:cs typeface="Calibri" charset="0"/>
              </a:rPr>
              <a:t>New approach based on fluctuating hydrodynamics</a:t>
            </a:r>
          </a:p>
          <a:p>
            <a:pPr marL="740664" indent="-457200">
              <a:buFont typeface="Wingdings" charset="2"/>
              <a:buChar char="Ø"/>
            </a:pPr>
            <a:r>
              <a:rPr lang="en-US" sz="2800" dirty="0" smtClean="0">
                <a:latin typeface="Calibri" charset="0"/>
                <a:ea typeface="Calibri" charset="0"/>
                <a:cs typeface="Calibri" charset="0"/>
              </a:rPr>
              <a:t>Stochastic </a:t>
            </a:r>
            <a:r>
              <a:rPr lang="en-US" sz="2800" dirty="0">
                <a:latin typeface="Calibri" charset="0"/>
                <a:ea typeface="Calibri" charset="0"/>
                <a:cs typeface="Calibri" charset="0"/>
              </a:rPr>
              <a:t>PDE for diffusion</a:t>
            </a:r>
          </a:p>
          <a:p>
            <a:pPr marL="740664" indent="-457200">
              <a:buFont typeface="Wingdings" charset="2"/>
              <a:buChar char="Ø"/>
            </a:pPr>
            <a:r>
              <a:rPr lang="en-US" sz="2800" dirty="0">
                <a:latin typeface="Calibri" charset="0"/>
                <a:ea typeface="Calibri" charset="0"/>
                <a:cs typeface="Calibri" charset="0"/>
              </a:rPr>
              <a:t>Tau-leaping treatment of chemistry</a:t>
            </a:r>
          </a:p>
          <a:p>
            <a:pPr marL="740664" indent="-457200">
              <a:buFont typeface="Wingdings" charset="2"/>
              <a:buChar char="Ø"/>
            </a:pPr>
            <a:r>
              <a:rPr lang="en-US" sz="2800" dirty="0">
                <a:latin typeface="Calibri" charset="0"/>
                <a:ea typeface="Calibri" charset="0"/>
                <a:cs typeface="Calibri" charset="0"/>
              </a:rPr>
              <a:t>Generalized to include effects of fluid flow</a:t>
            </a:r>
          </a:p>
          <a:p>
            <a:pPr marL="279400" lvl="3"/>
            <a:endParaRPr lang="en-US" sz="2800" dirty="0" smtClean="0">
              <a:latin typeface="Calibri" panose="020F0502020204030204" pitchFamily="34" charset="0"/>
              <a:cs typeface="Calibri" panose="020F0502020204030204" pitchFamily="34" charset="0"/>
            </a:endParaRPr>
          </a:p>
        </p:txBody>
      </p:sp>
      <p:sp>
        <p:nvSpPr>
          <p:cNvPr id="48" name="Shape 34"/>
          <p:cNvSpPr txBox="1"/>
          <p:nvPr/>
        </p:nvSpPr>
        <p:spPr>
          <a:xfrm>
            <a:off x="1143000" y="19281164"/>
            <a:ext cx="13258800" cy="6661416"/>
          </a:xfrm>
          <a:prstGeom prst="rect">
            <a:avLst/>
          </a:prstGeom>
          <a:noFill/>
          <a:ln>
            <a:noFill/>
          </a:ln>
        </p:spPr>
        <p:txBody>
          <a:bodyPr lIns="91425" tIns="91425" rIns="91425" bIns="91425" anchor="t" anchorCtr="0">
            <a:noAutofit/>
          </a:bodyPr>
          <a:lstStyle/>
          <a:p>
            <a:pPr>
              <a:spcAft>
                <a:spcPts val="600"/>
              </a:spcAft>
            </a:pPr>
            <a:r>
              <a:rPr lang="en-US" sz="3600" u="sng" dirty="0" smtClean="0">
                <a:latin typeface="Calibri" panose="020F0502020204030204" pitchFamily="34" charset="0"/>
                <a:cs typeface="Calibri" panose="020F0502020204030204" pitchFamily="34" charset="0"/>
              </a:rPr>
              <a:t>Spatial Discretization (set of stochastic ODEs)</a:t>
            </a:r>
          </a:p>
          <a:p>
            <a:pPr>
              <a:spcBef>
                <a:spcPts val="600"/>
              </a:spcBef>
            </a:pPr>
            <a:r>
              <a:rPr lang="en-US" sz="2800" dirty="0" smtClean="0">
                <a:latin typeface="Calibri" panose="020F0502020204030204" pitchFamily="34" charset="0"/>
                <a:cs typeface="Calibri" panose="020F0502020204030204" pitchFamily="34" charset="0"/>
              </a:rPr>
              <a:t>Cartesian grid finite volume approach for number densities</a:t>
            </a:r>
          </a:p>
          <a:p>
            <a:pPr>
              <a:spcBef>
                <a:spcPts val="600"/>
              </a:spcBef>
            </a:pPr>
            <a:r>
              <a:rPr lang="en-US" sz="2800" dirty="0" smtClean="0">
                <a:latin typeface="Calibri" panose="020F0502020204030204" pitchFamily="34" charset="0"/>
                <a:cs typeface="Calibri" panose="020F0502020204030204" pitchFamily="34" charset="0"/>
              </a:rPr>
              <a:t>1. Diffusion-only SPDEs</a:t>
            </a:r>
            <a:endParaRPr lang="en-US" sz="2800" dirty="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a:p>
            <a:pPr marL="740664" indent="-457200">
              <a:spcBef>
                <a:spcPts val="600"/>
              </a:spcBef>
              <a:buFont typeface="Wingdings" charset="2"/>
              <a:buChar char="Ø"/>
            </a:pPr>
            <a:r>
              <a:rPr lang="en-US" sz="2800" dirty="0" smtClean="0">
                <a:latin typeface="Calibri" panose="020F0502020204030204" pitchFamily="34" charset="0"/>
                <a:cs typeface="Calibri" panose="020F0502020204030204" pitchFamily="34" charset="0"/>
              </a:rPr>
              <a:t>Validity beyond the Gaussian approximation, including non-negativity, depends on the form of the face average,                 , used in the stochastic mass flux.</a:t>
            </a:r>
          </a:p>
          <a:p>
            <a:pPr>
              <a:spcBef>
                <a:spcPts val="1200"/>
              </a:spcBef>
            </a:pPr>
            <a:r>
              <a:rPr lang="en-US" sz="2800" dirty="0" smtClean="0">
                <a:latin typeface="Calibri" panose="020F0502020204030204" pitchFamily="34" charset="0"/>
                <a:cs typeface="Calibri" panose="020F0502020204030204" pitchFamily="34" charset="0"/>
              </a:rPr>
              <a:t>2. Add reactions</a:t>
            </a:r>
          </a:p>
          <a:p>
            <a:pPr>
              <a:spcBef>
                <a:spcPts val="1200"/>
              </a:spcBef>
            </a:pPr>
            <a:endParaRPr lang="en-US" sz="2800" dirty="0">
              <a:latin typeface="Calibri" panose="020F0502020204030204" pitchFamily="34" charset="0"/>
              <a:cs typeface="Calibri" panose="020F0502020204030204" pitchFamily="34" charset="0"/>
            </a:endParaRPr>
          </a:p>
          <a:p>
            <a:pPr marL="740664" indent="-457200">
              <a:buFont typeface="Wingdings" charset="2"/>
              <a:buChar char="Ø"/>
            </a:pPr>
            <a:endParaRPr lang="en-US" sz="2800" dirty="0" smtClean="0">
              <a:latin typeface="Calibri" panose="020F0502020204030204" pitchFamily="34" charset="0"/>
              <a:cs typeface="Calibri" panose="020F0502020204030204" pitchFamily="34" charset="0"/>
            </a:endParaRPr>
          </a:p>
          <a:p>
            <a:pPr marL="740664" indent="-457200">
              <a:buFont typeface="Wingdings" charset="2"/>
              <a:buChar char="Ø"/>
            </a:pPr>
            <a:r>
              <a:rPr lang="en-US" sz="2800" dirty="0" smtClean="0">
                <a:latin typeface="Calibri" panose="020F0502020204030204" pitchFamily="34" charset="0"/>
                <a:cs typeface="Calibri" panose="020F0502020204030204" pitchFamily="34" charset="0"/>
              </a:rPr>
              <a:t>Instead of using the chemical Langevin equation, which can give physically wrong results, we use the tau-leaping method.</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p:txBody>
      </p:sp>
      <p:sp>
        <p:nvSpPr>
          <p:cNvPr id="51" name="Shape 34"/>
          <p:cNvSpPr txBox="1"/>
          <p:nvPr/>
        </p:nvSpPr>
        <p:spPr>
          <a:xfrm>
            <a:off x="15407640" y="13874858"/>
            <a:ext cx="13258800" cy="1669942"/>
          </a:xfrm>
          <a:prstGeom prst="rect">
            <a:avLst/>
          </a:prstGeom>
          <a:noFill/>
          <a:ln>
            <a:noFill/>
          </a:ln>
        </p:spPr>
        <p:txBody>
          <a:bodyPr lIns="91425" tIns="91425" rIns="91425" bIns="91425" anchor="t" anchorCtr="0">
            <a:noAutofit/>
          </a:bodyPr>
          <a:lstStyle/>
          <a:p>
            <a:pPr>
              <a:spcAft>
                <a:spcPts val="1800"/>
              </a:spcAft>
            </a:pPr>
            <a:r>
              <a:rPr lang="en-US" sz="3600" u="sng" dirty="0" smtClean="0">
                <a:latin typeface="Calibri" panose="020F0502020204030204" pitchFamily="34" charset="0"/>
                <a:cs typeface="Calibri" panose="020F0502020204030204" pitchFamily="34" charset="0"/>
              </a:rPr>
              <a:t>2D Pattern formation</a:t>
            </a:r>
            <a:endParaRPr lang="en-US" sz="36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We test our numerical methods on a time-dependent problem and compare them with a reference RDME-based method.</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76" name="Shape 34"/>
          <p:cNvSpPr txBox="1"/>
          <p:nvPr/>
        </p:nvSpPr>
        <p:spPr>
          <a:xfrm>
            <a:off x="15407640" y="5184648"/>
            <a:ext cx="13258800" cy="1804326"/>
          </a:xfrm>
          <a:prstGeom prst="rect">
            <a:avLst/>
          </a:prstGeom>
          <a:noFill/>
          <a:ln>
            <a:noFill/>
          </a:ln>
        </p:spPr>
        <p:txBody>
          <a:bodyPr lIns="91425" tIns="91425" rIns="91425" bIns="91425" anchor="t" anchorCtr="0">
            <a:noAutofit/>
          </a:bodyPr>
          <a:lstStyle/>
          <a:p>
            <a:pPr>
              <a:spcAft>
                <a:spcPts val="1800"/>
              </a:spcAft>
            </a:pPr>
            <a:r>
              <a:rPr lang="en-US" sz="3600" u="sng" dirty="0" smtClean="0">
                <a:latin typeface="Calibri" panose="020F0502020204030204" pitchFamily="34" charset="0"/>
                <a:cs typeface="Calibri" panose="020F0502020204030204" pitchFamily="34" charset="0"/>
              </a:rPr>
              <a:t>1D  Schlögl model</a:t>
            </a:r>
          </a:p>
          <a:p>
            <a:pPr>
              <a:spcAft>
                <a:spcPts val="600"/>
              </a:spcAft>
            </a:pPr>
            <a:r>
              <a:rPr lang="en-US" sz="2800" dirty="0" smtClean="0">
                <a:latin typeface="Calibri" panose="020F0502020204030204" pitchFamily="34" charset="0"/>
                <a:cs typeface="Calibri" panose="020F0502020204030204" pitchFamily="34" charset="0"/>
              </a:rPr>
              <a:t>We first validate our formulation and numerical schemes using analytic results for steady-state properties of this simple model.</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77" name="Shape 34"/>
          <p:cNvSpPr txBox="1"/>
          <p:nvPr/>
        </p:nvSpPr>
        <p:spPr>
          <a:xfrm>
            <a:off x="29464906" y="4105109"/>
            <a:ext cx="4634818" cy="1669942"/>
          </a:xfrm>
          <a:prstGeom prst="rect">
            <a:avLst/>
          </a:prstGeom>
          <a:noFill/>
          <a:ln>
            <a:noFill/>
          </a:ln>
        </p:spPr>
        <p:txBody>
          <a:bodyPr lIns="91425" tIns="91425" rIns="91425" bIns="91425" anchor="t" anchorCtr="0">
            <a:noAutofit/>
          </a:bodyPr>
          <a:lstStyle/>
          <a:p>
            <a:endParaRPr lang="en-US" sz="2400" u="sng" dirty="0" smtClean="0">
              <a:latin typeface="Calibri" panose="020F0502020204030204" pitchFamily="34" charset="0"/>
              <a:cs typeface="Calibri" panose="020F0502020204030204" pitchFamily="34" charset="0"/>
            </a:endParaRPr>
          </a:p>
        </p:txBody>
      </p:sp>
      <p:sp>
        <p:nvSpPr>
          <p:cNvPr id="61" name="Shape 34"/>
          <p:cNvSpPr txBox="1"/>
          <p:nvPr/>
        </p:nvSpPr>
        <p:spPr>
          <a:xfrm>
            <a:off x="15407640" y="22382042"/>
            <a:ext cx="13258800" cy="2064750"/>
          </a:xfrm>
          <a:prstGeom prst="rect">
            <a:avLst/>
          </a:prstGeom>
          <a:noFill/>
          <a:ln>
            <a:noFill/>
          </a:ln>
        </p:spPr>
        <p:txBody>
          <a:bodyPr lIns="91425" tIns="91425" rIns="91425" bIns="91425" anchor="t" anchorCtr="0">
            <a:noAutofit/>
          </a:bodyPr>
          <a:lstStyle/>
          <a:p>
            <a:pPr>
              <a:spcAft>
                <a:spcPts val="1800"/>
              </a:spcAft>
            </a:pPr>
            <a:r>
              <a:rPr lang="en-US" sz="3600" u="sng" dirty="0" smtClean="0">
                <a:latin typeface="Calibri" panose="020F0502020204030204" pitchFamily="34" charset="0"/>
                <a:cs typeface="Calibri" panose="020F0502020204030204" pitchFamily="34" charset="0"/>
              </a:rPr>
              <a:t>3D front propagation</a:t>
            </a:r>
            <a:endParaRPr lang="en-US" sz="36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We demonstrate the scalability to large systems and computational efficiency of our FHD approach using this 3-dimensional example. The system is divided into 256</a:t>
            </a:r>
            <a:r>
              <a:rPr lang="en-US" sz="2800" baseline="30000" dirty="0" smtClean="0">
                <a:latin typeface="Calibri" panose="020F0502020204030204" pitchFamily="34" charset="0"/>
                <a:cs typeface="Calibri" panose="020F0502020204030204" pitchFamily="34" charset="0"/>
              </a:rPr>
              <a:t>3</a:t>
            </a:r>
            <a:r>
              <a:rPr lang="en-US" sz="2800" dirty="0" smtClean="0">
                <a:latin typeface="Calibri" panose="020F0502020204030204" pitchFamily="34" charset="0"/>
                <a:cs typeface="Calibri" panose="020F0502020204030204" pitchFamily="34" charset="0"/>
              </a:rPr>
              <a:t> cells and involves the equivalent of 10</a:t>
            </a:r>
            <a:r>
              <a:rPr lang="en-US" sz="2800" baseline="30000" dirty="0" smtClean="0">
                <a:latin typeface="Calibri" panose="020F0502020204030204" pitchFamily="34" charset="0"/>
                <a:cs typeface="Calibri" panose="020F0502020204030204" pitchFamily="34" charset="0"/>
              </a:rPr>
              <a:t>12</a:t>
            </a:r>
            <a:r>
              <a:rPr lang="en-US" sz="2800" dirty="0" smtClean="0">
                <a:latin typeface="Calibri" panose="020F0502020204030204" pitchFamily="34" charset="0"/>
                <a:cs typeface="Calibri" panose="020F0502020204030204" pitchFamily="34" charset="0"/>
              </a:rPr>
              <a:t> molecules. </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63" name="Shape 34"/>
          <p:cNvSpPr txBox="1"/>
          <p:nvPr/>
        </p:nvSpPr>
        <p:spPr>
          <a:xfrm>
            <a:off x="29672280" y="4389120"/>
            <a:ext cx="13258800" cy="2365635"/>
          </a:xfrm>
          <a:prstGeom prst="rect">
            <a:avLst/>
          </a:prstGeom>
          <a:noFill/>
          <a:ln>
            <a:noFill/>
          </a:ln>
        </p:spPr>
        <p:txBody>
          <a:bodyPr lIns="91425" tIns="91425" rIns="91425" bIns="91425" anchor="t" anchorCtr="0">
            <a:noAutofit/>
          </a:bodyPr>
          <a:lstStyle/>
          <a:p>
            <a:pPr>
              <a:spcAft>
                <a:spcPts val="600"/>
              </a:spcAft>
            </a:pPr>
            <a:r>
              <a:rPr lang="en-US" sz="3600" u="sng" dirty="0" smtClean="0">
                <a:latin typeface="Calibri" panose="020F0502020204030204" pitchFamily="34" charset="0"/>
                <a:cs typeface="Calibri" panose="020F0502020204030204" pitchFamily="34" charset="0"/>
              </a:rPr>
              <a:t>Chemo-hydrodynamic instabilities (ongoing work)</a:t>
            </a:r>
          </a:p>
          <a:p>
            <a:r>
              <a:rPr lang="en-US" sz="2800" dirty="0" smtClean="0">
                <a:latin typeface="Calibri" panose="020F0502020204030204" pitchFamily="34" charset="0"/>
                <a:cs typeface="Calibri" panose="020F0502020204030204" pitchFamily="34" charset="0"/>
              </a:rPr>
              <a:t>We generalize our formulation so that reaction and diffusion are coupled with fluid flow. One interesting example is the formation of asymmetric convective fingers observed in the Rayleigh-Taylor instability when coupled to a neutralization reaction. </a:t>
            </a:r>
            <a:endParaRPr lang="en-US" sz="28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800" y="7324854"/>
            <a:ext cx="4572000" cy="30480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16800" y="5184648"/>
            <a:ext cx="3219450" cy="904875"/>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36240" y="15727680"/>
            <a:ext cx="1463040" cy="1463040"/>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90720" y="15727680"/>
            <a:ext cx="1463040" cy="1463040"/>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44957" y="15727680"/>
            <a:ext cx="1463040" cy="1463040"/>
          </a:xfrm>
          <a:prstGeom prst="rect">
            <a:avLst/>
          </a:prstGeom>
        </p:spPr>
      </p:pic>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99680" y="15727680"/>
            <a:ext cx="1463040" cy="1463040"/>
          </a:xfrm>
          <a:prstGeom prst="rect">
            <a:avLst/>
          </a:prstGeom>
        </p:spPr>
      </p:pic>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45600" y="15697200"/>
            <a:ext cx="565785" cy="1560195"/>
          </a:xfrm>
          <a:prstGeom prst="rect">
            <a:avLst/>
          </a:prstGeom>
        </p:spPr>
      </p:pic>
      <p:pic>
        <p:nvPicPr>
          <p:cNvPr id="56" name="Picture 5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16800" y="13871448"/>
            <a:ext cx="8153400" cy="904875"/>
          </a:xfrm>
          <a:prstGeom prst="rect">
            <a:avLst/>
          </a:prstGeom>
        </p:spPr>
      </p:pic>
      <p:pic>
        <p:nvPicPr>
          <p:cNvPr id="58" name="Picture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56869" y="18821400"/>
            <a:ext cx="5486400" cy="3657600"/>
          </a:xfrm>
          <a:prstGeom prst="rect">
            <a:avLst/>
          </a:prstGeom>
        </p:spPr>
      </p:pic>
      <p:pic>
        <p:nvPicPr>
          <p:cNvPr id="59" name="Picture 5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116800" y="22384512"/>
            <a:ext cx="5581650" cy="904875"/>
          </a:xfrm>
          <a:prstGeom prst="rect">
            <a:avLst/>
          </a:prstGeom>
        </p:spPr>
      </p:pic>
      <p:pic>
        <p:nvPicPr>
          <p:cNvPr id="64" name="Picture 6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727680" y="25146000"/>
            <a:ext cx="2926080" cy="2926080"/>
          </a:xfrm>
          <a:prstGeom prst="rect">
            <a:avLst/>
          </a:prstGeom>
        </p:spPr>
      </p:pic>
      <p:pic>
        <p:nvPicPr>
          <p:cNvPr id="66" name="Picture 6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653760" y="25150167"/>
            <a:ext cx="2926080" cy="2926080"/>
          </a:xfrm>
          <a:prstGeom prst="rect">
            <a:avLst/>
          </a:prstGeom>
        </p:spPr>
      </p:pic>
      <p:pic>
        <p:nvPicPr>
          <p:cNvPr id="69" name="Picture 6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579840" y="25146000"/>
            <a:ext cx="2926080" cy="2926080"/>
          </a:xfrm>
          <a:prstGeom prst="rect">
            <a:avLst/>
          </a:prstGeom>
        </p:spPr>
      </p:pic>
      <p:pic>
        <p:nvPicPr>
          <p:cNvPr id="71" name="Picture 7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505920" y="25146000"/>
            <a:ext cx="2926080" cy="2926080"/>
          </a:xfrm>
          <a:prstGeom prst="rect">
            <a:avLst/>
          </a:prstGeom>
        </p:spPr>
      </p:pic>
      <p:pic>
        <p:nvPicPr>
          <p:cNvPr id="72" name="Picture 7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724632" y="28550704"/>
            <a:ext cx="2926080" cy="2926080"/>
          </a:xfrm>
          <a:prstGeom prst="rect">
            <a:avLst/>
          </a:prstGeom>
        </p:spPr>
      </p:pic>
      <p:pic>
        <p:nvPicPr>
          <p:cNvPr id="82" name="Picture 8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653760" y="28579167"/>
            <a:ext cx="2926080" cy="2926080"/>
          </a:xfrm>
          <a:prstGeom prst="rect">
            <a:avLst/>
          </a:prstGeom>
        </p:spPr>
      </p:pic>
      <p:pic>
        <p:nvPicPr>
          <p:cNvPr id="84" name="Picture 8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579840" y="28620720"/>
            <a:ext cx="2926080" cy="2926080"/>
          </a:xfrm>
          <a:prstGeom prst="rect">
            <a:avLst/>
          </a:prstGeom>
        </p:spPr>
      </p:pic>
      <p:pic>
        <p:nvPicPr>
          <p:cNvPr id="87" name="Picture 8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505920" y="28620720"/>
            <a:ext cx="2926080" cy="2926080"/>
          </a:xfrm>
          <a:prstGeom prst="rect">
            <a:avLst/>
          </a:prstGeom>
        </p:spPr>
      </p:pic>
      <p:pic>
        <p:nvPicPr>
          <p:cNvPr id="90" name="Picture 8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7330400" y="25216447"/>
            <a:ext cx="1016000" cy="1270000"/>
          </a:xfrm>
          <a:prstGeom prst="rect">
            <a:avLst/>
          </a:prstGeom>
        </p:spPr>
      </p:pic>
      <p:grpSp>
        <p:nvGrpSpPr>
          <p:cNvPr id="3" name="Group 2"/>
          <p:cNvGrpSpPr/>
          <p:nvPr/>
        </p:nvGrpSpPr>
        <p:grpSpPr>
          <a:xfrm>
            <a:off x="36581985" y="7303782"/>
            <a:ext cx="3897715" cy="3669018"/>
            <a:chOff x="36581985" y="7608582"/>
            <a:chExt cx="3897715" cy="3669018"/>
          </a:xfrm>
        </p:grpSpPr>
        <p:pic>
          <p:nvPicPr>
            <p:cNvPr id="93" name="Picture 9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581985" y="7608582"/>
              <a:ext cx="1830904" cy="3657600"/>
            </a:xfrm>
            <a:prstGeom prst="rect">
              <a:avLst/>
            </a:prstGeom>
          </p:spPr>
        </p:pic>
        <p:pic>
          <p:nvPicPr>
            <p:cNvPr id="94" name="Picture 9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8648796" y="7620000"/>
              <a:ext cx="1830904" cy="3657600"/>
            </a:xfrm>
            <a:prstGeom prst="rect">
              <a:avLst/>
            </a:prstGeom>
          </p:spPr>
        </p:pic>
      </p:grpSp>
      <p:sp>
        <p:nvSpPr>
          <p:cNvPr id="52" name="Shape 34"/>
          <p:cNvSpPr txBox="1"/>
          <p:nvPr/>
        </p:nvSpPr>
        <p:spPr>
          <a:xfrm>
            <a:off x="1143000" y="16802545"/>
            <a:ext cx="13258800" cy="1256855"/>
          </a:xfrm>
          <a:prstGeom prst="rect">
            <a:avLst/>
          </a:prstGeom>
          <a:noFill/>
          <a:ln>
            <a:noFill/>
          </a:ln>
        </p:spPr>
        <p:txBody>
          <a:bodyPr lIns="91425" tIns="91425" rIns="91425" bIns="91425" anchor="t" anchorCtr="0">
            <a:noAutofit/>
          </a:bodyPr>
          <a:lstStyle/>
          <a:p>
            <a:pPr marL="1016000"/>
            <a:r>
              <a:rPr lang="en-US" sz="2800" dirty="0" smtClean="0">
                <a:solidFill>
                  <a:srgbClr val="C00000"/>
                </a:solidFill>
                <a:latin typeface="Calibri" charset="0"/>
                <a:ea typeface="Calibri" charset="0"/>
                <a:cs typeface="Calibri" charset="0"/>
              </a:rPr>
              <a:t>We combine </a:t>
            </a:r>
            <a:r>
              <a:rPr lang="en-US" sz="2800" dirty="0">
                <a:solidFill>
                  <a:srgbClr val="C00000"/>
                </a:solidFill>
                <a:latin typeface="Calibri" charset="0"/>
                <a:ea typeface="Calibri" charset="0"/>
                <a:cs typeface="Calibri" charset="0"/>
              </a:rPr>
              <a:t>the </a:t>
            </a:r>
            <a:r>
              <a:rPr lang="en-US" sz="2800" i="1" dirty="0">
                <a:solidFill>
                  <a:srgbClr val="C00000"/>
                </a:solidFill>
                <a:latin typeface="Calibri" charset="0"/>
                <a:ea typeface="Calibri" charset="0"/>
                <a:cs typeface="Calibri" charset="0"/>
              </a:rPr>
              <a:t>efficiency</a:t>
            </a:r>
            <a:r>
              <a:rPr lang="en-US" sz="2800" dirty="0">
                <a:solidFill>
                  <a:srgbClr val="C00000"/>
                </a:solidFill>
                <a:latin typeface="Calibri" charset="0"/>
                <a:ea typeface="Calibri" charset="0"/>
                <a:cs typeface="Calibri" charset="0"/>
              </a:rPr>
              <a:t> of the fluctuating hydrodynamics </a:t>
            </a:r>
            <a:r>
              <a:rPr lang="en-US" sz="2800" dirty="0" smtClean="0">
                <a:solidFill>
                  <a:srgbClr val="C00000"/>
                </a:solidFill>
                <a:latin typeface="Calibri" charset="0"/>
                <a:ea typeface="Calibri" charset="0"/>
                <a:cs typeface="Calibri" charset="0"/>
              </a:rPr>
              <a:t>approach (→diffusion) </a:t>
            </a:r>
            <a:r>
              <a:rPr lang="en-US" sz="2800" dirty="0">
                <a:solidFill>
                  <a:srgbClr val="C00000"/>
                </a:solidFill>
                <a:latin typeface="Calibri" charset="0"/>
                <a:ea typeface="Calibri" charset="0"/>
                <a:cs typeface="Calibri" charset="0"/>
              </a:rPr>
              <a:t>and the </a:t>
            </a:r>
            <a:r>
              <a:rPr lang="en-US" sz="2800" i="1" dirty="0">
                <a:solidFill>
                  <a:srgbClr val="C00000"/>
                </a:solidFill>
                <a:latin typeface="Calibri" charset="0"/>
                <a:ea typeface="Calibri" charset="0"/>
                <a:cs typeface="Calibri" charset="0"/>
              </a:rPr>
              <a:t>rigor</a:t>
            </a:r>
            <a:r>
              <a:rPr lang="en-US" sz="2800" dirty="0">
                <a:solidFill>
                  <a:srgbClr val="C00000"/>
                </a:solidFill>
                <a:latin typeface="Calibri" charset="0"/>
                <a:ea typeface="Calibri" charset="0"/>
                <a:cs typeface="Calibri" charset="0"/>
              </a:rPr>
              <a:t> of the master equation </a:t>
            </a:r>
            <a:r>
              <a:rPr lang="en-US" sz="2800" dirty="0" smtClean="0">
                <a:solidFill>
                  <a:srgbClr val="C00000"/>
                </a:solidFill>
                <a:latin typeface="Calibri" charset="0"/>
                <a:ea typeface="Calibri" charset="0"/>
                <a:cs typeface="Calibri" charset="0"/>
              </a:rPr>
              <a:t>approach (</a:t>
            </a:r>
            <a:r>
              <a:rPr lang="en-US" sz="2800" dirty="0">
                <a:solidFill>
                  <a:srgbClr val="C00000"/>
                </a:solidFill>
                <a:latin typeface="Calibri" charset="0"/>
                <a:ea typeface="Calibri" charset="0"/>
                <a:cs typeface="Calibri" charset="0"/>
              </a:rPr>
              <a:t>→ </a:t>
            </a:r>
            <a:r>
              <a:rPr lang="en-US" sz="2800" dirty="0" smtClean="0">
                <a:solidFill>
                  <a:srgbClr val="C00000"/>
                </a:solidFill>
                <a:latin typeface="Calibri" charset="0"/>
                <a:ea typeface="Calibri" charset="0"/>
                <a:cs typeface="Calibri" charset="0"/>
              </a:rPr>
              <a:t>reaction).</a:t>
            </a:r>
            <a:endParaRPr lang="en-US" sz="2800" dirty="0">
              <a:solidFill>
                <a:srgbClr val="C00000"/>
              </a:solidFill>
              <a:latin typeface="Calibri" charset="0"/>
              <a:ea typeface="Calibri" charset="0"/>
              <a:cs typeface="Calibri" charset="0"/>
            </a:endParaRPr>
          </a:p>
          <a:p>
            <a:endParaRPr lang="en-US" sz="2400" dirty="0">
              <a:latin typeface="Calibri" charset="0"/>
              <a:ea typeface="Calibri" charset="0"/>
              <a:cs typeface="Calibri" charset="0"/>
            </a:endParaRPr>
          </a:p>
        </p:txBody>
      </p:sp>
      <p:pic>
        <p:nvPicPr>
          <p:cNvPr id="2" name="Picture 1"/>
          <p:cNvPicPr>
            <a:picLocks noChangeAspect="1"/>
          </p:cNvPicPr>
          <p:nvPr/>
        </p:nvPicPr>
        <p:blipFill>
          <a:blip r:embed="rId25"/>
          <a:stretch>
            <a:fillRect/>
          </a:stretch>
        </p:blipFill>
        <p:spPr>
          <a:xfrm>
            <a:off x="1066800" y="16840200"/>
            <a:ext cx="1143000" cy="914400"/>
          </a:xfrm>
          <a:prstGeom prst="rect">
            <a:avLst/>
          </a:prstGeom>
        </p:spPr>
      </p:pic>
      <p:sp>
        <p:nvSpPr>
          <p:cNvPr id="68" name="Shape 34"/>
          <p:cNvSpPr txBox="1"/>
          <p:nvPr/>
        </p:nvSpPr>
        <p:spPr>
          <a:xfrm>
            <a:off x="1143000" y="26136600"/>
            <a:ext cx="13258800" cy="5486400"/>
          </a:xfrm>
          <a:prstGeom prst="rect">
            <a:avLst/>
          </a:prstGeom>
          <a:noFill/>
          <a:ln>
            <a:noFill/>
          </a:ln>
        </p:spPr>
        <p:txBody>
          <a:bodyPr lIns="91425" tIns="91425" rIns="91425" bIns="91425" anchor="t" anchorCtr="0">
            <a:noAutofit/>
          </a:bodyPr>
          <a:lstStyle/>
          <a:p>
            <a:pPr>
              <a:spcAft>
                <a:spcPts val="600"/>
              </a:spcAft>
            </a:pPr>
            <a:r>
              <a:rPr lang="en-US" sz="3600" u="sng" dirty="0" smtClean="0">
                <a:latin typeface="Calibri" panose="020F0502020204030204" pitchFamily="34" charset="0"/>
                <a:cs typeface="Calibri" panose="020F0502020204030204" pitchFamily="34" charset="0"/>
              </a:rPr>
              <a:t>Temporal integrator (implicit midpoint + tau-leaping scheme)</a:t>
            </a:r>
          </a:p>
          <a:p>
            <a:endParaRPr lang="en-US" sz="28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pPr marL="740664" indent="-457200">
              <a:spcBef>
                <a:spcPts val="300"/>
              </a:spcBef>
              <a:buFont typeface="Wingdings" charset="2"/>
              <a:buChar char="Ø"/>
            </a:pPr>
            <a:r>
              <a:rPr lang="en-US" sz="2800" dirty="0">
                <a:latin typeface="Calibri" panose="020F0502020204030204" pitchFamily="34" charset="0"/>
                <a:cs typeface="Calibri" panose="020F0502020204030204" pitchFamily="34" charset="0"/>
              </a:rPr>
              <a:t>Deterministic diffusion part is treated </a:t>
            </a:r>
            <a:r>
              <a:rPr lang="en-US" sz="2800" dirty="0" smtClean="0">
                <a:latin typeface="Calibri" panose="020F0502020204030204" pitchFamily="34" charset="0"/>
                <a:cs typeface="Calibri" panose="020F0502020204030204" pitchFamily="34" charset="0"/>
              </a:rPr>
              <a:t>implicitly → stability limit is bypassed.</a:t>
            </a:r>
          </a:p>
          <a:p>
            <a:pPr marL="740664" indent="-457200">
              <a:buFont typeface="Wingdings" charset="2"/>
              <a:buChar char="Ø"/>
            </a:pPr>
            <a:r>
              <a:rPr lang="en-US" sz="2800" dirty="0" smtClean="0">
                <a:latin typeface="Calibri" panose="020F0502020204030204" pitchFamily="34" charset="0"/>
                <a:cs typeface="Calibri" panose="020F0502020204030204" pitchFamily="34" charset="0"/>
              </a:rPr>
              <a:t>Second-order weak accuracy for linearized equations</a:t>
            </a:r>
          </a:p>
          <a:p>
            <a:pPr marL="740664" indent="-457200">
              <a:buFont typeface="Wingdings" charset="2"/>
              <a:buChar char="Ø"/>
            </a:pPr>
            <a:r>
              <a:rPr lang="en-US" sz="2800" dirty="0" smtClean="0">
                <a:latin typeface="Calibri" panose="020F0502020204030204" pitchFamily="34" charset="0"/>
                <a:cs typeface="Calibri" panose="020F0502020204030204" pitchFamily="34" charset="0"/>
              </a:rPr>
              <a:t>We implement the algorithm using the AMReX software framework. </a:t>
            </a:r>
          </a:p>
          <a:p>
            <a:pPr marL="306388"/>
            <a:r>
              <a:rPr lang="en-US" sz="2800" dirty="0" smtClean="0">
                <a:latin typeface="Calibri" panose="020F0502020204030204" pitchFamily="34" charset="0"/>
                <a:cs typeface="Calibri" panose="020F0502020204030204" pitchFamily="34" charset="0"/>
              </a:rPr>
              <a:t>     (available at https://github.com/BoxLib-Codes/FHD_ReactDiff.git)</a:t>
            </a:r>
          </a:p>
          <a:p>
            <a:pPr marL="457200" indent="-457200">
              <a:buFont typeface="Arial" charset="0"/>
              <a:buChar char="•"/>
            </a:pPr>
            <a:endParaRPr lang="en-US" sz="2800" dirty="0">
              <a:latin typeface="Calibri" panose="020F0502020204030204" pitchFamily="34" charset="0"/>
              <a:cs typeface="Calibri" panose="020F0502020204030204" pitchFamily="34" charset="0"/>
            </a:endParaRPr>
          </a:p>
          <a:p>
            <a:pPr marL="457200" indent="-457200">
              <a:buFont typeface="Arial" charset="0"/>
              <a:buChar char="•"/>
            </a:pPr>
            <a:endParaRPr lang="en-US" sz="2800" dirty="0" smtClean="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smtClean="0">
              <a:latin typeface="Calibri" panose="020F0502020204030204" pitchFamily="34" charset="0"/>
              <a:cs typeface="Calibri" panose="020F0502020204030204" pitchFamily="34" charset="0"/>
            </a:endParaRPr>
          </a:p>
        </p:txBody>
      </p:sp>
      <p:grpSp>
        <p:nvGrpSpPr>
          <p:cNvPr id="62" name="Group 61"/>
          <p:cNvGrpSpPr/>
          <p:nvPr/>
        </p:nvGrpSpPr>
        <p:grpSpPr>
          <a:xfrm>
            <a:off x="1424940" y="26898600"/>
            <a:ext cx="12748260" cy="2888798"/>
            <a:chOff x="-14235330" y="18377364"/>
            <a:chExt cx="12748260" cy="2888798"/>
          </a:xfrm>
        </p:grpSpPr>
        <p:pic>
          <p:nvPicPr>
            <p:cNvPr id="41" name="Picture 4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4235330" y="18377364"/>
              <a:ext cx="10721340" cy="1013460"/>
            </a:xfrm>
            <a:prstGeom prst="rect">
              <a:avLst/>
            </a:prstGeom>
          </p:spPr>
        </p:pic>
        <p:pic>
          <p:nvPicPr>
            <p:cNvPr id="42" name="Picture 4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4235330" y="19391642"/>
              <a:ext cx="12748260" cy="861060"/>
            </a:xfrm>
            <a:prstGeom prst="rect">
              <a:avLst/>
            </a:prstGeom>
          </p:spPr>
        </p:pic>
        <p:pic>
          <p:nvPicPr>
            <p:cNvPr id="45" name="Picture 4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407975" y="20252702"/>
              <a:ext cx="8823960" cy="1013460"/>
            </a:xfrm>
            <a:prstGeom prst="rect">
              <a:avLst/>
            </a:prstGeom>
          </p:spPr>
        </p:pic>
      </p:grpSp>
      <p:pic>
        <p:nvPicPr>
          <p:cNvPr id="78" name="Picture 7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001451" y="24202242"/>
            <a:ext cx="9151620" cy="1013460"/>
          </a:xfrm>
          <a:prstGeom prst="rect">
            <a:avLst/>
          </a:prstGeom>
        </p:spPr>
      </p:pic>
      <p:grpSp>
        <p:nvGrpSpPr>
          <p:cNvPr id="80" name="Group 79"/>
          <p:cNvGrpSpPr/>
          <p:nvPr/>
        </p:nvGrpSpPr>
        <p:grpSpPr>
          <a:xfrm>
            <a:off x="1577340" y="21031200"/>
            <a:ext cx="12237720" cy="1669902"/>
            <a:chOff x="-12920294" y="15315078"/>
            <a:chExt cx="12237720" cy="1669902"/>
          </a:xfrm>
        </p:grpSpPr>
        <p:pic>
          <p:nvPicPr>
            <p:cNvPr id="21" name="Picture 20"/>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920294" y="15315078"/>
              <a:ext cx="12237720" cy="685800"/>
            </a:xfrm>
            <a:prstGeom prst="rect">
              <a:avLst/>
            </a:prstGeom>
          </p:spPr>
        </p:pic>
        <p:sp>
          <p:nvSpPr>
            <p:cNvPr id="39" name="Right Arrow 38"/>
            <p:cNvSpPr/>
            <p:nvPr/>
          </p:nvSpPr>
          <p:spPr>
            <a:xfrm>
              <a:off x="-12780826" y="16527498"/>
              <a:ext cx="876300" cy="311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a:off x="-12751848" y="16087613"/>
              <a:ext cx="809222" cy="523220"/>
            </a:xfrm>
            <a:prstGeom prst="rect">
              <a:avLst/>
            </a:prstGeom>
            <a:noFill/>
          </p:spPr>
          <p:txBody>
            <a:bodyPr wrap="square" rtlCol="0">
              <a:spAutoFit/>
            </a:bodyPr>
            <a:lstStyle/>
            <a:p>
              <a:pPr algn="ctr"/>
              <a:r>
                <a:rPr lang="en-US" sz="2800" dirty="0" smtClean="0">
                  <a:latin typeface="Calibri" charset="0"/>
                  <a:ea typeface="Calibri" charset="0"/>
                  <a:cs typeface="Calibri" charset="0"/>
                </a:rPr>
                <a:t>1D</a:t>
              </a:r>
              <a:endParaRPr lang="en-US" sz="2800" dirty="0">
                <a:latin typeface="Calibri" charset="0"/>
                <a:ea typeface="Calibri" charset="0"/>
                <a:cs typeface="Calibri" charset="0"/>
              </a:endParaRPr>
            </a:p>
          </p:txBody>
        </p:sp>
        <p:pic>
          <p:nvPicPr>
            <p:cNvPr id="79" name="Picture 7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1620500" y="16002000"/>
              <a:ext cx="10934700" cy="982980"/>
            </a:xfrm>
            <a:prstGeom prst="rect">
              <a:avLst/>
            </a:prstGeom>
          </p:spPr>
        </p:pic>
      </p:grpSp>
      <p:sp>
        <p:nvSpPr>
          <p:cNvPr id="83" name="TextBox 82"/>
          <p:cNvSpPr txBox="1"/>
          <p:nvPr/>
        </p:nvSpPr>
        <p:spPr>
          <a:xfrm>
            <a:off x="15544800" y="17276979"/>
            <a:ext cx="6945376" cy="1384995"/>
          </a:xfrm>
          <a:prstGeom prst="rect">
            <a:avLst/>
          </a:prstGeom>
          <a:noFill/>
        </p:spPr>
        <p:txBody>
          <a:bodyPr wrap="square" rtlCol="0">
            <a:spAutoFit/>
          </a:bodyPr>
          <a:lstStyle/>
          <a:p>
            <a:r>
              <a:rPr lang="en-US" sz="2800" dirty="0" smtClean="0">
                <a:latin typeface="Calibri" charset="0"/>
                <a:ea typeface="Calibri" charset="0"/>
                <a:cs typeface="Calibri" charset="0"/>
              </a:rPr>
              <a:t>We characterize the pattern formation using the decay pattern of the average concentration of U molecules.</a:t>
            </a:r>
            <a:endParaRPr lang="en-US" sz="2800" dirty="0">
              <a:latin typeface="Calibri" charset="0"/>
              <a:ea typeface="Calibri" charset="0"/>
              <a:cs typeface="Calibri" charset="0"/>
            </a:endParaRPr>
          </a:p>
        </p:txBody>
      </p:sp>
      <p:sp>
        <p:nvSpPr>
          <p:cNvPr id="95" name="TextBox 94"/>
          <p:cNvSpPr txBox="1"/>
          <p:nvPr/>
        </p:nvSpPr>
        <p:spPr>
          <a:xfrm>
            <a:off x="15570555" y="19052679"/>
            <a:ext cx="6945376" cy="2677656"/>
          </a:xfrm>
          <a:prstGeom prst="rect">
            <a:avLst/>
          </a:prstGeom>
          <a:noFill/>
        </p:spPr>
        <p:txBody>
          <a:bodyPr wrap="square" rtlCol="0">
            <a:spAutoFit/>
          </a:bodyPr>
          <a:lstStyle/>
          <a:p>
            <a:r>
              <a:rPr lang="en-US" sz="2800" dirty="0" smtClean="0">
                <a:latin typeface="Calibri" charset="0"/>
                <a:ea typeface="Calibri" charset="0"/>
                <a:cs typeface="Calibri" charset="0"/>
              </a:rPr>
              <a:t>This statistical analysis shows that our FHD-based method reproduces the RDME results. However, our method is much faster. If there are many molecules per cell (→ large cross-section value A), the RDME-based algorithm is too slow. </a:t>
            </a:r>
            <a:endParaRPr lang="en-US" sz="2800" dirty="0">
              <a:latin typeface="Calibri" charset="0"/>
              <a:ea typeface="Calibri" charset="0"/>
              <a:cs typeface="Calibri" charset="0"/>
            </a:endParaRPr>
          </a:p>
        </p:txBody>
      </p:sp>
      <p:pic>
        <p:nvPicPr>
          <p:cNvPr id="55" name="Picture 54"/>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2860000" y="15316200"/>
            <a:ext cx="5486400" cy="3657600"/>
          </a:xfrm>
          <a:prstGeom prst="rect">
            <a:avLst/>
          </a:prstGeom>
        </p:spPr>
      </p:pic>
      <p:sp>
        <p:nvSpPr>
          <p:cNvPr id="96" name="TextBox 95"/>
          <p:cNvSpPr txBox="1"/>
          <p:nvPr/>
        </p:nvSpPr>
        <p:spPr>
          <a:xfrm>
            <a:off x="20396579" y="7425128"/>
            <a:ext cx="7828070" cy="2677656"/>
          </a:xfrm>
          <a:prstGeom prst="rect">
            <a:avLst/>
          </a:prstGeom>
          <a:noFill/>
        </p:spPr>
        <p:txBody>
          <a:bodyPr wrap="square" rtlCol="0">
            <a:spAutoFit/>
          </a:bodyPr>
          <a:lstStyle/>
          <a:p>
            <a:r>
              <a:rPr lang="en-US" sz="2800" b="1" dirty="0" smtClean="0">
                <a:latin typeface="Calibri" charset="0"/>
                <a:ea typeface="Calibri" charset="0"/>
                <a:cs typeface="Calibri" charset="0"/>
              </a:rPr>
              <a:t>Thermodynamic equilibrium, strong fluctuations:</a:t>
            </a:r>
          </a:p>
          <a:p>
            <a:r>
              <a:rPr lang="en-US" sz="2800" dirty="0" smtClean="0">
                <a:latin typeface="Calibri" charset="0"/>
                <a:ea typeface="Calibri" charset="0"/>
                <a:cs typeface="Calibri" charset="0"/>
              </a:rPr>
              <a:t>For 10 molecules per cell, our method accurately reproduces the Poisson distribution. This is not trivial at all because we use continuous-range number density and Gaussian white noise. This also validates our choice for the face average,                .</a:t>
            </a:r>
            <a:endParaRPr lang="en-US" sz="2800" dirty="0">
              <a:latin typeface="Calibri" charset="0"/>
              <a:ea typeface="Calibri" charset="0"/>
              <a:cs typeface="Calibri" charset="0"/>
            </a:endParaRPr>
          </a:p>
        </p:txBody>
      </p:sp>
      <p:sp>
        <p:nvSpPr>
          <p:cNvPr id="98" name="TextBox 97"/>
          <p:cNvSpPr txBox="1"/>
          <p:nvPr/>
        </p:nvSpPr>
        <p:spPr>
          <a:xfrm>
            <a:off x="20284555" y="10518540"/>
            <a:ext cx="7940093" cy="2677656"/>
          </a:xfrm>
          <a:prstGeom prst="rect">
            <a:avLst/>
          </a:prstGeom>
          <a:noFill/>
        </p:spPr>
        <p:txBody>
          <a:bodyPr wrap="square" rtlCol="0">
            <a:spAutoFit/>
          </a:bodyPr>
          <a:lstStyle/>
          <a:p>
            <a:r>
              <a:rPr lang="en-US" sz="2800" b="1" dirty="0" smtClean="0">
                <a:latin typeface="Calibri" charset="0"/>
                <a:ea typeface="Calibri" charset="0"/>
                <a:cs typeface="Calibri" charset="0"/>
              </a:rPr>
              <a:t>Out of equilibrium, weak fluctuations:</a:t>
            </a:r>
          </a:p>
          <a:p>
            <a:r>
              <a:rPr lang="en-US" sz="2800" dirty="0" smtClean="0">
                <a:latin typeface="Calibri" charset="0"/>
                <a:ea typeface="Calibri" charset="0"/>
                <a:cs typeface="Calibri" charset="0"/>
              </a:rPr>
              <a:t>Linearized analysis on the structure factor shows that our implicit scheme (ImMidTau) gives very accurate structure factors even if time step size is much larger than the stability limit </a:t>
            </a:r>
            <a:r>
              <a:rPr lang="en-US" sz="2800" dirty="0">
                <a:latin typeface="Times New Roman" charset="0"/>
                <a:ea typeface="Times New Roman" charset="0"/>
                <a:cs typeface="Times New Roman" charset="0"/>
              </a:rPr>
              <a:t>∆</a:t>
            </a:r>
            <a:r>
              <a:rPr lang="en-US" sz="2800" i="1" dirty="0" smtClean="0">
                <a:latin typeface="Times New Roman" charset="0"/>
                <a:ea typeface="Times New Roman" charset="0"/>
                <a:cs typeface="Times New Roman" charset="0"/>
              </a:rPr>
              <a:t>t</a:t>
            </a:r>
            <a:r>
              <a:rPr lang="en-US" sz="2800" baseline="-25000" dirty="0" smtClean="0">
                <a:latin typeface="Times New Roman" charset="0"/>
                <a:ea typeface="Times New Roman" charset="0"/>
                <a:cs typeface="Times New Roman" charset="0"/>
              </a:rPr>
              <a:t>max</a:t>
            </a:r>
            <a:r>
              <a:rPr lang="en-US" sz="2800" dirty="0" smtClean="0">
                <a:latin typeface="Calibri" charset="0"/>
                <a:ea typeface="Calibri" charset="0"/>
                <a:cs typeface="Calibri" charset="0"/>
              </a:rPr>
              <a:t>. The resulting structure factor is third-order accurate.</a:t>
            </a:r>
            <a:endParaRPr lang="en-US" sz="2800" dirty="0">
              <a:latin typeface="Calibri" charset="0"/>
              <a:ea typeface="Calibri" charset="0"/>
              <a:cs typeface="Calibri" charset="0"/>
            </a:endParaRPr>
          </a:p>
        </p:txBody>
      </p:sp>
      <p:grpSp>
        <p:nvGrpSpPr>
          <p:cNvPr id="4" name="Group 3"/>
          <p:cNvGrpSpPr/>
          <p:nvPr/>
        </p:nvGrpSpPr>
        <p:grpSpPr>
          <a:xfrm>
            <a:off x="15544800" y="10495734"/>
            <a:ext cx="4572000" cy="3048000"/>
            <a:chOff x="15544800" y="10495734"/>
            <a:chExt cx="4572000" cy="3048000"/>
          </a:xfrm>
        </p:grpSpPr>
        <p:pic>
          <p:nvPicPr>
            <p:cNvPr id="13" name="Picture 12"/>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5544800" y="10495734"/>
              <a:ext cx="4572000" cy="3048000"/>
            </a:xfrm>
            <a:prstGeom prst="rect">
              <a:avLst/>
            </a:prstGeom>
          </p:spPr>
        </p:pic>
        <p:sp>
          <p:nvSpPr>
            <p:cNvPr id="85" name="TextBox 84"/>
            <p:cNvSpPr txBox="1"/>
            <p:nvPr/>
          </p:nvSpPr>
          <p:spPr>
            <a:xfrm>
              <a:off x="17460389" y="11923590"/>
              <a:ext cx="1374136" cy="523220"/>
            </a:xfrm>
            <a:prstGeom prst="rect">
              <a:avLst/>
            </a:prstGeom>
            <a:noFill/>
          </p:spPr>
          <p:txBody>
            <a:bodyPr wrap="square" rtlCol="0">
              <a:spAutoFit/>
            </a:bodyPr>
            <a:lstStyle/>
            <a:p>
              <a:pPr algn="ctr"/>
              <a:r>
                <a:rPr lang="en-US" dirty="0" smtClean="0"/>
                <a:t>ImMidTau</a:t>
              </a:r>
            </a:p>
            <a:p>
              <a:pPr algn="ctr"/>
              <a:r>
                <a:rPr lang="en-US" dirty="0" smtClean="0">
                  <a:latin typeface="Times New Roman" charset="0"/>
                  <a:ea typeface="Times New Roman" charset="0"/>
                  <a:cs typeface="Times New Roman" charset="0"/>
                </a:rPr>
                <a:t>∆</a:t>
              </a:r>
              <a:r>
                <a:rPr lang="en-US" i="1" dirty="0" smtClean="0">
                  <a:latin typeface="Times New Roman" charset="0"/>
                  <a:ea typeface="Times New Roman" charset="0"/>
                  <a:cs typeface="Times New Roman" charset="0"/>
                </a:rPr>
                <a:t>t</a:t>
              </a:r>
              <a:r>
                <a:rPr lang="en-US" dirty="0" smtClean="0">
                  <a:latin typeface="Times New Roman" charset="0"/>
                  <a:ea typeface="Times New Roman" charset="0"/>
                  <a:cs typeface="Times New Roman" charset="0"/>
                </a:rPr>
                <a:t> = 5 ∆</a:t>
              </a:r>
              <a:r>
                <a:rPr lang="en-US" i="1" dirty="0" smtClean="0">
                  <a:latin typeface="Times New Roman" charset="0"/>
                  <a:ea typeface="Times New Roman" charset="0"/>
                  <a:cs typeface="Times New Roman" charset="0"/>
                </a:rPr>
                <a:t>t</a:t>
              </a:r>
              <a:r>
                <a:rPr lang="en-US" baseline="-25000" dirty="0" smtClean="0">
                  <a:latin typeface="Times New Roman" charset="0"/>
                  <a:ea typeface="Times New Roman" charset="0"/>
                  <a:cs typeface="Times New Roman" charset="0"/>
                </a:rPr>
                <a:t>max</a:t>
              </a:r>
              <a:endParaRPr lang="en-US" baseline="-25000" dirty="0">
                <a:latin typeface="Times New Roman" charset="0"/>
                <a:ea typeface="Times New Roman" charset="0"/>
                <a:cs typeface="Times New Roman" charset="0"/>
              </a:endParaRPr>
            </a:p>
          </p:txBody>
        </p:sp>
        <p:sp>
          <p:nvSpPr>
            <p:cNvPr id="100" name="TextBox 99"/>
            <p:cNvSpPr txBox="1"/>
            <p:nvPr/>
          </p:nvSpPr>
          <p:spPr>
            <a:xfrm>
              <a:off x="17980664" y="11398231"/>
              <a:ext cx="1374136" cy="523220"/>
            </a:xfrm>
            <a:prstGeom prst="rect">
              <a:avLst/>
            </a:prstGeom>
            <a:noFill/>
          </p:spPr>
          <p:txBody>
            <a:bodyPr wrap="square" rtlCol="0">
              <a:spAutoFit/>
            </a:bodyPr>
            <a:lstStyle/>
            <a:p>
              <a:pPr algn="ctr"/>
              <a:r>
                <a:rPr lang="en-US" dirty="0" smtClean="0"/>
                <a:t>ExMidTau</a:t>
              </a:r>
            </a:p>
            <a:p>
              <a:pPr algn="ctr"/>
              <a:r>
                <a:rPr lang="en-US" dirty="0" smtClean="0">
                  <a:latin typeface="Times New Roman" charset="0"/>
                  <a:ea typeface="Times New Roman" charset="0"/>
                  <a:cs typeface="Times New Roman" charset="0"/>
                </a:rPr>
                <a:t>∆</a:t>
              </a:r>
              <a:r>
                <a:rPr lang="en-US" i="1" dirty="0" smtClean="0">
                  <a:latin typeface="Times New Roman" charset="0"/>
                  <a:ea typeface="Times New Roman" charset="0"/>
                  <a:cs typeface="Times New Roman" charset="0"/>
                </a:rPr>
                <a:t>t</a:t>
              </a:r>
              <a:r>
                <a:rPr lang="en-US" dirty="0" smtClean="0">
                  <a:latin typeface="Times New Roman" charset="0"/>
                  <a:ea typeface="Times New Roman" charset="0"/>
                  <a:cs typeface="Times New Roman" charset="0"/>
                </a:rPr>
                <a:t> = 0.5 ∆</a:t>
              </a:r>
              <a:r>
                <a:rPr lang="en-US" i="1" dirty="0" smtClean="0">
                  <a:latin typeface="Times New Roman" charset="0"/>
                  <a:ea typeface="Times New Roman" charset="0"/>
                  <a:cs typeface="Times New Roman" charset="0"/>
                </a:rPr>
                <a:t>t</a:t>
              </a:r>
              <a:r>
                <a:rPr lang="en-US" baseline="-25000" dirty="0" smtClean="0">
                  <a:latin typeface="Times New Roman" charset="0"/>
                  <a:ea typeface="Times New Roman" charset="0"/>
                  <a:cs typeface="Times New Roman" charset="0"/>
                </a:rPr>
                <a:t>max</a:t>
              </a:r>
              <a:endParaRPr lang="en-US" baseline="-25000" dirty="0">
                <a:latin typeface="Times New Roman" charset="0"/>
                <a:ea typeface="Times New Roman" charset="0"/>
                <a:cs typeface="Times New Roman" charset="0"/>
              </a:endParaRPr>
            </a:p>
          </p:txBody>
        </p:sp>
        <p:cxnSp>
          <p:nvCxnSpPr>
            <p:cNvPr id="88" name="Straight Connector 87"/>
            <p:cNvCxnSpPr/>
            <p:nvPr/>
          </p:nvCxnSpPr>
          <p:spPr>
            <a:xfrm>
              <a:off x="18636796" y="12174634"/>
              <a:ext cx="671580" cy="46185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9140420" y="11665927"/>
              <a:ext cx="671580" cy="461855"/>
            </a:xfrm>
            <a:prstGeom prst="line">
              <a:avLst/>
            </a:prstGeom>
            <a:ln>
              <a:solidFill>
                <a:srgbClr val="0432FF"/>
              </a:solidFill>
              <a:prstDash val="sysDash"/>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17934240" y="24693227"/>
            <a:ext cx="6858000" cy="523220"/>
          </a:xfrm>
          <a:prstGeom prst="rect">
            <a:avLst/>
          </a:prstGeom>
          <a:noFill/>
        </p:spPr>
        <p:txBody>
          <a:bodyPr wrap="square" rtlCol="0">
            <a:spAutoFit/>
          </a:bodyPr>
          <a:lstStyle/>
          <a:p>
            <a:pPr algn="ctr"/>
            <a:r>
              <a:rPr lang="en-US" sz="2800" dirty="0" smtClean="0">
                <a:latin typeface="Calibri" charset="0"/>
                <a:ea typeface="Calibri" charset="0"/>
                <a:cs typeface="Calibri" charset="0"/>
              </a:rPr>
              <a:t>Stochastic reaction-diffusion</a:t>
            </a:r>
            <a:endParaRPr lang="en-US" sz="2800" dirty="0">
              <a:latin typeface="Calibri" charset="0"/>
              <a:ea typeface="Calibri" charset="0"/>
              <a:cs typeface="Calibri" charset="0"/>
            </a:endParaRPr>
          </a:p>
        </p:txBody>
      </p:sp>
      <p:sp>
        <p:nvSpPr>
          <p:cNvPr id="102" name="TextBox 101"/>
          <p:cNvSpPr txBox="1"/>
          <p:nvPr/>
        </p:nvSpPr>
        <p:spPr>
          <a:xfrm>
            <a:off x="14984060" y="28041600"/>
            <a:ext cx="12758360" cy="523220"/>
          </a:xfrm>
          <a:prstGeom prst="rect">
            <a:avLst/>
          </a:prstGeom>
          <a:noFill/>
        </p:spPr>
        <p:txBody>
          <a:bodyPr wrap="square" rtlCol="0">
            <a:spAutoFit/>
          </a:bodyPr>
          <a:lstStyle/>
          <a:p>
            <a:pPr algn="ctr"/>
            <a:r>
              <a:rPr lang="en-US" sz="2800" dirty="0" smtClean="0">
                <a:latin typeface="Calibri" charset="0"/>
                <a:ea typeface="Calibri" charset="0"/>
                <a:cs typeface="Calibri" charset="0"/>
              </a:rPr>
              <a:t>Corresponding deterministic simulation with the same noisy initial condition </a:t>
            </a:r>
            <a:endParaRPr lang="en-US" sz="2800" dirty="0">
              <a:latin typeface="Calibri" charset="0"/>
              <a:ea typeface="Calibri" charset="0"/>
              <a:cs typeface="Calibri" charset="0"/>
            </a:endParaRPr>
          </a:p>
        </p:txBody>
      </p:sp>
      <p:grpSp>
        <p:nvGrpSpPr>
          <p:cNvPr id="107" name="Group 106"/>
          <p:cNvGrpSpPr/>
          <p:nvPr/>
        </p:nvGrpSpPr>
        <p:grpSpPr>
          <a:xfrm>
            <a:off x="31716700" y="7313247"/>
            <a:ext cx="3901028" cy="3659553"/>
            <a:chOff x="29762064" y="7191226"/>
            <a:chExt cx="3901028" cy="3659553"/>
          </a:xfrm>
        </p:grpSpPr>
        <p:pic>
          <p:nvPicPr>
            <p:cNvPr id="91" name="Picture 90"/>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9762064" y="7193179"/>
              <a:ext cx="1830904" cy="3657600"/>
            </a:xfrm>
            <a:prstGeom prst="rect">
              <a:avLst/>
            </a:prstGeom>
          </p:spPr>
        </p:pic>
        <p:pic>
          <p:nvPicPr>
            <p:cNvPr id="92" name="Picture 91"/>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1832188" y="7191226"/>
              <a:ext cx="1830904" cy="3657600"/>
            </a:xfrm>
            <a:prstGeom prst="rect">
              <a:avLst/>
            </a:prstGeom>
          </p:spPr>
        </p:pic>
        <p:sp>
          <p:nvSpPr>
            <p:cNvPr id="103" name="TextBox 102"/>
            <p:cNvSpPr txBox="1"/>
            <p:nvPr/>
          </p:nvSpPr>
          <p:spPr>
            <a:xfrm>
              <a:off x="29933293" y="10223797"/>
              <a:ext cx="1570879" cy="523220"/>
            </a:xfrm>
            <a:prstGeom prst="rect">
              <a:avLst/>
            </a:prstGeom>
            <a:noFill/>
          </p:spPr>
          <p:txBody>
            <a:bodyPr wrap="square" rtlCol="0">
              <a:spAutoFit/>
            </a:bodyPr>
            <a:lstStyle/>
            <a:p>
              <a:pPr algn="ctr"/>
              <a:r>
                <a:rPr lang="en-US" sz="2800" i="1" dirty="0" smtClean="0">
                  <a:solidFill>
                    <a:schemeClr val="bg1"/>
                  </a:solidFill>
                  <a:latin typeface="Times New Roman" charset="0"/>
                  <a:ea typeface="Times New Roman" charset="0"/>
                  <a:cs typeface="Times New Roman" charset="0"/>
                </a:rPr>
                <a:t>t </a:t>
              </a:r>
              <a:r>
                <a:rPr lang="en-US" sz="2800" dirty="0" smtClean="0">
                  <a:solidFill>
                    <a:schemeClr val="bg1"/>
                  </a:solidFill>
                  <a:latin typeface="Times New Roman" charset="0"/>
                  <a:ea typeface="Times New Roman" charset="0"/>
                  <a:cs typeface="Times New Roman" charset="0"/>
                </a:rPr>
                <a:t>= 8 s</a:t>
              </a:r>
              <a:endParaRPr lang="en-US" sz="2800" dirty="0">
                <a:solidFill>
                  <a:schemeClr val="bg1"/>
                </a:solidFill>
                <a:latin typeface="Times New Roman" charset="0"/>
                <a:ea typeface="Times New Roman" charset="0"/>
                <a:cs typeface="Times New Roman" charset="0"/>
              </a:endParaRPr>
            </a:p>
          </p:txBody>
        </p:sp>
        <p:sp>
          <p:nvSpPr>
            <p:cNvPr id="104" name="TextBox 103"/>
            <p:cNvSpPr txBox="1"/>
            <p:nvPr/>
          </p:nvSpPr>
          <p:spPr>
            <a:xfrm>
              <a:off x="32004000" y="10220199"/>
              <a:ext cx="1570879" cy="523220"/>
            </a:xfrm>
            <a:prstGeom prst="rect">
              <a:avLst/>
            </a:prstGeom>
            <a:noFill/>
          </p:spPr>
          <p:txBody>
            <a:bodyPr wrap="square" rtlCol="0">
              <a:spAutoFit/>
            </a:bodyPr>
            <a:lstStyle/>
            <a:p>
              <a:pPr algn="ctr"/>
              <a:r>
                <a:rPr lang="en-US" sz="2800" i="1" dirty="0" smtClean="0">
                  <a:solidFill>
                    <a:schemeClr val="bg1"/>
                  </a:solidFill>
                  <a:latin typeface="Times New Roman" charset="0"/>
                  <a:ea typeface="Times New Roman" charset="0"/>
                  <a:cs typeface="Times New Roman" charset="0"/>
                </a:rPr>
                <a:t>t </a:t>
              </a:r>
              <a:r>
                <a:rPr lang="en-US" sz="2800" dirty="0" smtClean="0">
                  <a:solidFill>
                    <a:schemeClr val="bg1"/>
                  </a:solidFill>
                  <a:latin typeface="Times New Roman" charset="0"/>
                  <a:ea typeface="Times New Roman" charset="0"/>
                  <a:cs typeface="Times New Roman" charset="0"/>
                </a:rPr>
                <a:t>= 16 s</a:t>
              </a:r>
              <a:endParaRPr lang="en-US" sz="2800" dirty="0">
                <a:solidFill>
                  <a:schemeClr val="bg1"/>
                </a:solidFill>
                <a:latin typeface="Times New Roman" charset="0"/>
                <a:ea typeface="Times New Roman" charset="0"/>
                <a:cs typeface="Times New Roman" charset="0"/>
              </a:endParaRPr>
            </a:p>
          </p:txBody>
        </p:sp>
        <p:sp>
          <p:nvSpPr>
            <p:cNvPr id="105" name="TextBox 104"/>
            <p:cNvSpPr txBox="1"/>
            <p:nvPr/>
          </p:nvSpPr>
          <p:spPr>
            <a:xfrm>
              <a:off x="29779918" y="7393765"/>
              <a:ext cx="1813049" cy="954107"/>
            </a:xfrm>
            <a:prstGeom prst="rect">
              <a:avLst/>
            </a:prstGeom>
            <a:noFill/>
          </p:spPr>
          <p:txBody>
            <a:bodyPr wrap="square" rtlCol="0">
              <a:spAutoFit/>
            </a:bodyPr>
            <a:lstStyle/>
            <a:p>
              <a:pPr algn="ctr"/>
              <a:r>
                <a:rPr lang="en-US" sz="2800" dirty="0" smtClean="0">
                  <a:solidFill>
                    <a:schemeClr val="bg1"/>
                  </a:solidFill>
                  <a:latin typeface="Times New Roman" charset="0"/>
                  <a:ea typeface="Times New Roman" charset="0"/>
                  <a:cs typeface="Times New Roman" charset="0"/>
                </a:rPr>
                <a:t>NaOH (aq) (denser)</a:t>
              </a:r>
              <a:endParaRPr lang="en-US" sz="2800" dirty="0">
                <a:solidFill>
                  <a:schemeClr val="bg1"/>
                </a:solidFill>
                <a:latin typeface="Times New Roman" charset="0"/>
                <a:ea typeface="Times New Roman" charset="0"/>
                <a:cs typeface="Times New Roman" charset="0"/>
              </a:endParaRPr>
            </a:p>
          </p:txBody>
        </p:sp>
        <p:sp>
          <p:nvSpPr>
            <p:cNvPr id="106" name="TextBox 105"/>
            <p:cNvSpPr txBox="1"/>
            <p:nvPr/>
          </p:nvSpPr>
          <p:spPr>
            <a:xfrm>
              <a:off x="29852175" y="9529600"/>
              <a:ext cx="1813049" cy="523220"/>
            </a:xfrm>
            <a:prstGeom prst="rect">
              <a:avLst/>
            </a:prstGeom>
            <a:noFill/>
          </p:spPr>
          <p:txBody>
            <a:bodyPr wrap="square" rtlCol="0">
              <a:spAutoFit/>
            </a:bodyPr>
            <a:lstStyle/>
            <a:p>
              <a:pPr algn="ctr"/>
              <a:r>
                <a:rPr lang="en-US" sz="2800" dirty="0" smtClean="0">
                  <a:solidFill>
                    <a:schemeClr val="bg1"/>
                  </a:solidFill>
                  <a:latin typeface="Times New Roman" charset="0"/>
                  <a:ea typeface="Times New Roman" charset="0"/>
                  <a:cs typeface="Times New Roman" charset="0"/>
                </a:rPr>
                <a:t>HCl  (aq) </a:t>
              </a:r>
              <a:endParaRPr lang="en-US" sz="2800" dirty="0">
                <a:solidFill>
                  <a:schemeClr val="bg1"/>
                </a:solidFill>
                <a:latin typeface="Times New Roman" charset="0"/>
                <a:ea typeface="Times New Roman" charset="0"/>
                <a:cs typeface="Times New Roman" charset="0"/>
              </a:endParaRPr>
            </a:p>
          </p:txBody>
        </p:sp>
      </p:grpSp>
      <p:sp>
        <p:nvSpPr>
          <p:cNvPr id="109" name="TextBox 108"/>
          <p:cNvSpPr txBox="1"/>
          <p:nvPr/>
        </p:nvSpPr>
        <p:spPr>
          <a:xfrm>
            <a:off x="31318200" y="6648233"/>
            <a:ext cx="4553142" cy="523220"/>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HCl + NaOH → NaCl + H</a:t>
            </a:r>
            <a:r>
              <a:rPr lang="en-US" sz="2800" baseline="-25000" dirty="0" smtClean="0">
                <a:latin typeface="Times New Roman" charset="0"/>
                <a:ea typeface="Times New Roman" charset="0"/>
                <a:cs typeface="Times New Roman" charset="0"/>
              </a:rPr>
              <a:t>2</a:t>
            </a:r>
            <a:r>
              <a:rPr lang="en-US" sz="2800" dirty="0" smtClean="0">
                <a:latin typeface="Times New Roman" charset="0"/>
                <a:ea typeface="Times New Roman" charset="0"/>
                <a:cs typeface="Times New Roman" charset="0"/>
              </a:rPr>
              <a:t>O</a:t>
            </a:r>
            <a:endParaRPr lang="en-US" sz="2800" dirty="0">
              <a:latin typeface="Times New Roman" charset="0"/>
              <a:ea typeface="Times New Roman" charset="0"/>
              <a:cs typeface="Times New Roman" charset="0"/>
            </a:endParaRPr>
          </a:p>
        </p:txBody>
      </p:sp>
      <p:sp>
        <p:nvSpPr>
          <p:cNvPr id="110" name="TextBox 109"/>
          <p:cNvSpPr txBox="1"/>
          <p:nvPr/>
        </p:nvSpPr>
        <p:spPr>
          <a:xfrm>
            <a:off x="35966399" y="6625464"/>
            <a:ext cx="5181601" cy="523220"/>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Corresponding no-reaction case</a:t>
            </a:r>
            <a:endParaRPr lang="en-US" sz="2800" dirty="0">
              <a:latin typeface="Times New Roman" charset="0"/>
              <a:ea typeface="Times New Roman" charset="0"/>
              <a:cs typeface="Times New Roman" charset="0"/>
            </a:endParaRPr>
          </a:p>
        </p:txBody>
      </p:sp>
      <p:sp>
        <p:nvSpPr>
          <p:cNvPr id="111" name="Shape 34"/>
          <p:cNvSpPr txBox="1"/>
          <p:nvPr/>
        </p:nvSpPr>
        <p:spPr>
          <a:xfrm>
            <a:off x="29672280" y="12798689"/>
            <a:ext cx="13258800" cy="6403711"/>
          </a:xfrm>
          <a:prstGeom prst="rect">
            <a:avLst/>
          </a:prstGeom>
          <a:noFill/>
          <a:ln>
            <a:noFill/>
          </a:ln>
        </p:spPr>
        <p:txBody>
          <a:bodyPr lIns="91425" tIns="91425" rIns="91425" bIns="91425" anchor="t" anchorCtr="0">
            <a:noAutofit/>
          </a:bodyPr>
          <a:lstStyle/>
          <a:p>
            <a:r>
              <a:rPr lang="en-US" sz="2800" dirty="0" smtClean="0">
                <a:latin typeface="Calibri" panose="020F0502020204030204" pitchFamily="34" charset="0"/>
                <a:cs typeface="Calibri" panose="020F0502020204030204" pitchFamily="34" charset="0"/>
              </a:rPr>
              <a:t>Based on our analytical and numerical investigation, we conclude that our algorithm (ImMidTau) is an efficient and robust alternative numerical method for stochastic reaction-diffusion simulations.</a:t>
            </a:r>
          </a:p>
          <a:p>
            <a:pPr marL="514350" indent="-514350">
              <a:spcBef>
                <a:spcPts val="1200"/>
              </a:spcBef>
              <a:buFont typeface="+mj-lt"/>
              <a:buAutoNum type="arabicPeriod"/>
            </a:pPr>
            <a:r>
              <a:rPr lang="en-US" sz="2800" dirty="0" smtClean="0">
                <a:latin typeface="Calibri" panose="020F0502020204030204" pitchFamily="34" charset="0"/>
                <a:cs typeface="Calibri" panose="020F0502020204030204" pitchFamily="34" charset="0"/>
              </a:rPr>
              <a:t>Computational cost does not increase for increasing number of molecules per cell. Hence, our method can efficiently simulate reaction-diffusion systems over a broad range of relative magnitude of the fluctuations.</a:t>
            </a:r>
          </a:p>
          <a:p>
            <a:pPr marL="514350" indent="-514350">
              <a:spcBef>
                <a:spcPts val="1200"/>
              </a:spcBef>
              <a:buFont typeface="+mj-lt"/>
              <a:buAutoNum type="arabicPeriod"/>
            </a:pPr>
            <a:r>
              <a:rPr lang="en-US" sz="2800" dirty="0" smtClean="0">
                <a:latin typeface="Calibri" panose="020F0502020204030204" pitchFamily="34" charset="0"/>
                <a:cs typeface="Calibri" panose="020F0502020204030204" pitchFamily="34" charset="0"/>
              </a:rPr>
              <a:t>The scheme allows a significantly larger time step size without degrading accuracy compared to existing RDME-based numerical methods.</a:t>
            </a:r>
          </a:p>
          <a:p>
            <a:pPr marL="514350" indent="-514350">
              <a:spcBef>
                <a:spcPts val="1200"/>
              </a:spcBef>
              <a:buFont typeface="+mj-lt"/>
              <a:buAutoNum type="arabicPeriod"/>
            </a:pPr>
            <a:r>
              <a:rPr lang="en-US" sz="2800" dirty="0" smtClean="0">
                <a:latin typeface="Calibri" panose="020F0502020204030204" pitchFamily="34" charset="0"/>
                <a:cs typeface="Calibri" panose="020F0502020204030204" pitchFamily="34" charset="0"/>
              </a:rPr>
              <a:t>Our FHD-based approach can take advantage of efficient parallel algorithms.</a:t>
            </a:r>
          </a:p>
          <a:p>
            <a:pPr marL="514350" indent="-514350">
              <a:spcBef>
                <a:spcPts val="1200"/>
              </a:spcBef>
              <a:buFont typeface="+mj-lt"/>
              <a:buAutoNum type="arabicPeriod"/>
            </a:pPr>
            <a:r>
              <a:rPr lang="en-US" sz="2800" dirty="0" smtClean="0">
                <a:latin typeface="Calibri" panose="020F0502020204030204" pitchFamily="34" charset="0"/>
                <a:cs typeface="Calibri" panose="020F0502020204030204" pitchFamily="34" charset="0"/>
              </a:rPr>
              <a:t>The method </a:t>
            </a:r>
            <a:r>
              <a:rPr lang="en-US" sz="2800" dirty="0" smtClean="0">
                <a:latin typeface="Calibri" panose="020F0502020204030204" pitchFamily="34" charset="0"/>
                <a:cs typeface="Calibri" panose="020F0502020204030204" pitchFamily="34" charset="0"/>
              </a:rPr>
              <a:t>has been generalized </a:t>
            </a:r>
            <a:r>
              <a:rPr lang="en-US" sz="2800" dirty="0" smtClean="0">
                <a:latin typeface="Calibri" panose="020F0502020204030204" pitchFamily="34" charset="0"/>
                <a:cs typeface="Calibri" panose="020F0502020204030204" pitchFamily="34" charset="0"/>
              </a:rPr>
              <a:t>to more complex problems that include fluid flow with realistic multi-component diffusion.</a:t>
            </a:r>
          </a:p>
          <a:p>
            <a:pPr>
              <a:spcBef>
                <a:spcPts val="1200"/>
              </a:spcBef>
            </a:pPr>
            <a:r>
              <a:rPr lang="en-US" sz="2800" dirty="0" smtClean="0">
                <a:latin typeface="Calibri" panose="020F0502020204030204" pitchFamily="34" charset="0"/>
                <a:cs typeface="Calibri" panose="020F0502020204030204" pitchFamily="34" charset="0"/>
              </a:rPr>
              <a:t>Future work: ionic </a:t>
            </a:r>
            <a:r>
              <a:rPr lang="en-US" sz="2800" dirty="0" smtClean="0">
                <a:latin typeface="Calibri" panose="020F0502020204030204" pitchFamily="34" charset="0"/>
                <a:cs typeface="Calibri" panose="020F0502020204030204" pitchFamily="34" charset="0"/>
              </a:rPr>
              <a:t>species will be included for the simulation of electro-chemical phenomena in electrolyte solutions. </a:t>
            </a:r>
          </a:p>
        </p:txBody>
      </p:sp>
      <p:sp>
        <p:nvSpPr>
          <p:cNvPr id="97" name="Shape 34"/>
          <p:cNvSpPr txBox="1"/>
          <p:nvPr/>
        </p:nvSpPr>
        <p:spPr>
          <a:xfrm>
            <a:off x="29672280" y="20653249"/>
            <a:ext cx="13258800" cy="2038651"/>
          </a:xfrm>
          <a:prstGeom prst="rect">
            <a:avLst/>
          </a:prstGeom>
          <a:noFill/>
          <a:ln>
            <a:noFill/>
          </a:ln>
        </p:spPr>
        <p:txBody>
          <a:bodyPr lIns="91425" tIns="91425" rIns="91425" bIns="91425" anchor="t" anchorCtr="0">
            <a:noAutofit/>
          </a:bodyPr>
          <a:lstStyle/>
          <a:p>
            <a:pPr marL="347472" indent="-347472">
              <a:lnSpc>
                <a:spcPct val="130000"/>
              </a:lnSpc>
              <a:buFont typeface="Arial" charset="0"/>
              <a:buChar char="•"/>
            </a:pPr>
            <a:r>
              <a:rPr lang="en-US" sz="2800" dirty="0" smtClean="0">
                <a:latin typeface="Calibri" panose="020F0502020204030204" pitchFamily="34" charset="0"/>
                <a:cs typeface="Calibri" panose="020F0502020204030204" pitchFamily="34" charset="0"/>
              </a:rPr>
              <a:t>Mesoscopic </a:t>
            </a:r>
            <a:r>
              <a:rPr lang="en-US" sz="2800" dirty="0" smtClean="0">
                <a:latin typeface="Calibri" panose="020F0502020204030204" pitchFamily="34" charset="0"/>
                <a:cs typeface="Calibri" panose="020F0502020204030204" pitchFamily="34" charset="0"/>
              </a:rPr>
              <a:t>modeling of reactions</a:t>
            </a:r>
            <a:endParaRPr lang="en-US" sz="2800" dirty="0" smtClean="0">
              <a:latin typeface="Calibri" panose="020F0502020204030204" pitchFamily="34" charset="0"/>
              <a:cs typeface="Calibri" panose="020F0502020204030204" pitchFamily="34" charset="0"/>
            </a:endParaRPr>
          </a:p>
          <a:p>
            <a:pPr marL="347472" indent="-347472">
              <a:lnSpc>
                <a:spcPct val="130000"/>
              </a:lnSpc>
              <a:buFont typeface="Arial" charset="0"/>
              <a:buChar char="•"/>
            </a:pPr>
            <a:r>
              <a:rPr lang="en-US" sz="2800" dirty="0" smtClean="0">
                <a:latin typeface="Calibri" panose="020F0502020204030204" pitchFamily="34" charset="0"/>
                <a:cs typeface="Calibri" panose="020F0502020204030204" pitchFamily="34" charset="0"/>
              </a:rPr>
              <a:t>Stochastic simulation algorithms</a:t>
            </a:r>
          </a:p>
          <a:p>
            <a:pPr marL="347472" indent="-347472">
              <a:lnSpc>
                <a:spcPct val="130000"/>
              </a:lnSpc>
              <a:buFont typeface="Arial" charset="0"/>
              <a:buChar char="•"/>
            </a:pPr>
            <a:r>
              <a:rPr lang="en-US" sz="2800" dirty="0" smtClean="0">
                <a:latin typeface="Calibri" panose="020F0502020204030204" pitchFamily="34" charset="0"/>
                <a:cs typeface="Calibri" panose="020F0502020204030204" pitchFamily="34" charset="0"/>
              </a:rPr>
              <a:t>Hybrid algorithms</a:t>
            </a:r>
            <a:endParaRPr lang="en-US" sz="2800" dirty="0">
              <a:latin typeface="Calibri" panose="020F0502020204030204" pitchFamily="34" charset="0"/>
              <a:cs typeface="Calibri" panose="020F0502020204030204" pitchFamily="34" charset="0"/>
            </a:endParaRPr>
          </a:p>
        </p:txBody>
      </p:sp>
      <p:sp>
        <p:nvSpPr>
          <p:cNvPr id="99" name="Shape 34"/>
          <p:cNvSpPr txBox="1"/>
          <p:nvPr/>
        </p:nvSpPr>
        <p:spPr>
          <a:xfrm>
            <a:off x="29672280" y="24080938"/>
            <a:ext cx="13258800" cy="1124712"/>
          </a:xfrm>
          <a:prstGeom prst="rect">
            <a:avLst/>
          </a:prstGeom>
          <a:noFill/>
          <a:ln>
            <a:noFill/>
          </a:ln>
        </p:spPr>
        <p:txBody>
          <a:bodyPr lIns="91425" tIns="91425" rIns="91425" bIns="91425" anchor="t" anchorCtr="0">
            <a:noAutofit/>
          </a:bodyPr>
          <a:lstStyle/>
          <a:p>
            <a:pPr marL="347472" indent="-347472">
              <a:lnSpc>
                <a:spcPct val="130000"/>
              </a:lnSpc>
              <a:buFont typeface="Arial" charset="0"/>
              <a:buChar char="•"/>
            </a:pPr>
            <a:r>
              <a:rPr lang="en-US" sz="2800" dirty="0" smtClean="0">
                <a:latin typeface="Calibri" panose="020F0502020204030204" pitchFamily="34" charset="0"/>
                <a:cs typeface="Calibri" panose="020F0502020204030204" pitchFamily="34" charset="0"/>
              </a:rPr>
              <a:t>Improved linear solvers for evolving architectures</a:t>
            </a:r>
          </a:p>
          <a:p>
            <a:pPr marL="347472" indent="-347472">
              <a:lnSpc>
                <a:spcPct val="130000"/>
              </a:lnSpc>
              <a:buFont typeface="Arial" charset="0"/>
              <a:buChar char="•"/>
            </a:pPr>
            <a:r>
              <a:rPr lang="en-US" sz="2800" dirty="0" smtClean="0">
                <a:latin typeface="Calibri" panose="020F0502020204030204" pitchFamily="34" charset="0"/>
                <a:cs typeface="Calibri" panose="020F0502020204030204" pitchFamily="34" charset="0"/>
              </a:rPr>
              <a:t>Programming models to support GPU</a:t>
            </a:r>
            <a:endParaRPr lang="en-US" sz="28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301740" y="23158302"/>
            <a:ext cx="1242060" cy="457200"/>
          </a:xfrm>
          <a:prstGeom prst="rect">
            <a:avLst/>
          </a:prstGeom>
        </p:spPr>
      </p:pic>
      <p:pic>
        <p:nvPicPr>
          <p:cNvPr id="108" name="Picture 10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6500360" y="9552482"/>
            <a:ext cx="1242060" cy="457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1804</TotalTime>
  <Words>1035</Words>
  <Application>Microsoft Macintosh PowerPoint</Application>
  <PresentationFormat>Custom</PresentationFormat>
  <Paragraphs>103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Times New Roman</vt:lpstr>
      <vt:lpstr>Wingdings</vt:lpstr>
      <vt:lpstr>Arial</vt:lpstr>
      <vt:lpstr>Office Theme</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dc:creator>
  <cp:lastModifiedBy>Changho Kim</cp:lastModifiedBy>
  <cp:revision>130</cp:revision>
  <cp:lastPrinted>2017-09-06T23:27:35Z</cp:lastPrinted>
  <dcterms:modified xsi:type="dcterms:W3CDTF">2017-09-07T20:51:33Z</dcterms:modified>
</cp:coreProperties>
</file>